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charts/chart13.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Default Extension="tiff" ContentType="image/tiff"/>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4" r:id="rId3"/>
    <p:sldId id="257" r:id="rId4"/>
    <p:sldId id="267" r:id="rId5"/>
    <p:sldId id="275" r:id="rId6"/>
    <p:sldId id="273" r:id="rId7"/>
    <p:sldId id="276" r:id="rId8"/>
    <p:sldId id="277" r:id="rId9"/>
    <p:sldId id="268" r:id="rId10"/>
    <p:sldId id="278" r:id="rId11"/>
    <p:sldId id="263" r:id="rId12"/>
    <p:sldId id="264" r:id="rId13"/>
    <p:sldId id="269" r:id="rId14"/>
    <p:sldId id="270" r:id="rId15"/>
    <p:sldId id="265" r:id="rId16"/>
    <p:sldId id="266" r:id="rId17"/>
    <p:sldId id="258" r:id="rId18"/>
    <p:sldId id="259" r:id="rId19"/>
    <p:sldId id="260" r:id="rId20"/>
    <p:sldId id="261" r:id="rId21"/>
    <p:sldId id="262" r:id="rId22"/>
    <p:sldId id="279" r:id="rId23"/>
    <p:sldId id="271"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02"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DBT\data\zooplankt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BOD at Anta</a:t>
            </a:r>
            <a:r>
              <a:rPr lang="en-IN" baseline="0"/>
              <a:t>ghat</a:t>
            </a:r>
            <a:endParaRPr lang="en-IN"/>
          </a:p>
        </c:rich>
      </c:tx>
    </c:title>
    <c:plotArea>
      <c:layout>
        <c:manualLayout>
          <c:layoutTarget val="inner"/>
          <c:xMode val="edge"/>
          <c:yMode val="edge"/>
          <c:x val="0.14526569047290153"/>
          <c:y val="0.16856310742698427"/>
          <c:w val="0.8183015609890868"/>
          <c:h val="0.6741742021180126"/>
        </c:manualLayout>
      </c:layout>
      <c:lineChart>
        <c:grouping val="standard"/>
        <c:ser>
          <c:idx val="0"/>
          <c:order val="0"/>
          <c:tx>
            <c:strRef>
              <c:f>'water Quality'!$B$3</c:f>
              <c:strCache>
                <c:ptCount val="1"/>
                <c:pt idx="0">
                  <c:v>2019</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Quality'!$E$3:$E$14</c:f>
              <c:numCache>
                <c:formatCode>General</c:formatCode>
                <c:ptCount val="12"/>
                <c:pt idx="0">
                  <c:v>2.6</c:v>
                </c:pt>
                <c:pt idx="1">
                  <c:v>2.4</c:v>
                </c:pt>
                <c:pt idx="2">
                  <c:v>2.1</c:v>
                </c:pt>
                <c:pt idx="3">
                  <c:v>2.5</c:v>
                </c:pt>
                <c:pt idx="4">
                  <c:v>2.9</c:v>
                </c:pt>
                <c:pt idx="5">
                  <c:v>1.8</c:v>
                </c:pt>
                <c:pt idx="6">
                  <c:v>1.7000000000000004</c:v>
                </c:pt>
                <c:pt idx="7">
                  <c:v>1.8</c:v>
                </c:pt>
                <c:pt idx="8">
                  <c:v>2</c:v>
                </c:pt>
                <c:pt idx="9">
                  <c:v>2</c:v>
                </c:pt>
                <c:pt idx="10">
                  <c:v>2</c:v>
                </c:pt>
                <c:pt idx="11">
                  <c:v>2.1</c:v>
                </c:pt>
              </c:numCache>
            </c:numRef>
          </c:val>
        </c:ser>
        <c:ser>
          <c:idx val="1"/>
          <c:order val="1"/>
          <c:tx>
            <c:strRef>
              <c:f>'water Quality'!$B$15</c:f>
              <c:strCache>
                <c:ptCount val="1"/>
                <c:pt idx="0">
                  <c:v>2020</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Quality'!$E$15:$E$19</c:f>
              <c:numCache>
                <c:formatCode>General</c:formatCode>
                <c:ptCount val="5"/>
                <c:pt idx="0">
                  <c:v>2</c:v>
                </c:pt>
                <c:pt idx="1">
                  <c:v>2.2000000000000002</c:v>
                </c:pt>
                <c:pt idx="2">
                  <c:v>1.6</c:v>
                </c:pt>
                <c:pt idx="3">
                  <c:v>1.5</c:v>
                </c:pt>
                <c:pt idx="4">
                  <c:v>1.4</c:v>
                </c:pt>
              </c:numCache>
            </c:numRef>
          </c:val>
        </c:ser>
        <c:dLbls/>
        <c:marker val="1"/>
        <c:axId val="156792704"/>
        <c:axId val="157102464"/>
      </c:lineChart>
      <c:catAx>
        <c:axId val="156792704"/>
        <c:scaling>
          <c:orientation val="minMax"/>
        </c:scaling>
        <c:axPos val="b"/>
        <c:title>
          <c:tx>
            <c:rich>
              <a:bodyPr/>
              <a:lstStyle/>
              <a:p>
                <a:pPr>
                  <a:defRPr/>
                </a:pPr>
                <a:r>
                  <a:rPr lang="en-IN"/>
                  <a:t>Sampling Month</a:t>
                </a:r>
              </a:p>
            </c:rich>
          </c:tx>
        </c:title>
        <c:tickLblPos val="nextTo"/>
        <c:crossAx val="157102464"/>
        <c:crosses val="autoZero"/>
        <c:auto val="1"/>
        <c:lblAlgn val="ctr"/>
        <c:lblOffset val="100"/>
      </c:catAx>
      <c:valAx>
        <c:axId val="157102464"/>
        <c:scaling>
          <c:orientation val="minMax"/>
        </c:scaling>
        <c:axPos val="l"/>
        <c:title>
          <c:tx>
            <c:rich>
              <a:bodyPr rot="-5400000" vert="horz"/>
              <a:lstStyle/>
              <a:p>
                <a:pPr>
                  <a:defRPr/>
                </a:pPr>
                <a:r>
                  <a:rPr lang="en-IN"/>
                  <a:t>mg</a:t>
                </a:r>
                <a:r>
                  <a:rPr lang="en-IN" baseline="0"/>
                  <a:t>  L</a:t>
                </a:r>
                <a:r>
                  <a:rPr lang="en-IN" baseline="30000"/>
                  <a:t>-1</a:t>
                </a:r>
              </a:p>
            </c:rich>
          </c:tx>
        </c:title>
        <c:numFmt formatCode="General" sourceLinked="1"/>
        <c:tickLblPos val="nextTo"/>
        <c:crossAx val="156792704"/>
        <c:crosses val="autoZero"/>
        <c:crossBetween val="between"/>
      </c:valAx>
    </c:plotArea>
    <c:legend>
      <c:legendPos val="r"/>
    </c:legend>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Zooplankton Richness at Antaghat</a:t>
            </a:r>
          </a:p>
        </c:rich>
      </c:tx>
    </c:title>
    <c:plotArea>
      <c:layout/>
      <c:lineChart>
        <c:grouping val="standard"/>
        <c:ser>
          <c:idx val="0"/>
          <c:order val="0"/>
          <c:tx>
            <c:strRef>
              <c:f>Sheet3!$A$7</c:f>
              <c:strCache>
                <c:ptCount val="1"/>
                <c:pt idx="0">
                  <c:v>2018</c:v>
                </c:pt>
              </c:strCache>
            </c:strRef>
          </c:tx>
          <c:cat>
            <c:strRef>
              <c:f>Sheet3!$B$7:$B$18</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Sheet3!$Y$7:$Y$18</c:f>
              <c:numCache>
                <c:formatCode>General</c:formatCode>
                <c:ptCount val="12"/>
                <c:pt idx="0">
                  <c:v>10</c:v>
                </c:pt>
                <c:pt idx="1">
                  <c:v>11</c:v>
                </c:pt>
                <c:pt idx="2">
                  <c:v>6</c:v>
                </c:pt>
                <c:pt idx="3">
                  <c:v>3</c:v>
                </c:pt>
                <c:pt idx="4">
                  <c:v>6</c:v>
                </c:pt>
                <c:pt idx="5">
                  <c:v>6</c:v>
                </c:pt>
                <c:pt idx="6">
                  <c:v>10</c:v>
                </c:pt>
                <c:pt idx="7">
                  <c:v>5</c:v>
                </c:pt>
                <c:pt idx="8">
                  <c:v>3</c:v>
                </c:pt>
                <c:pt idx="9">
                  <c:v>10</c:v>
                </c:pt>
                <c:pt idx="10">
                  <c:v>6</c:v>
                </c:pt>
                <c:pt idx="11">
                  <c:v>7</c:v>
                </c:pt>
              </c:numCache>
            </c:numRef>
          </c:val>
        </c:ser>
        <c:ser>
          <c:idx val="1"/>
          <c:order val="1"/>
          <c:tx>
            <c:strRef>
              <c:f>Sheet3!$A$19</c:f>
              <c:strCache>
                <c:ptCount val="1"/>
                <c:pt idx="0">
                  <c:v>2019</c:v>
                </c:pt>
              </c:strCache>
            </c:strRef>
          </c:tx>
          <c:cat>
            <c:strRef>
              <c:f>Sheet3!$B$7:$B$18</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Sheet3!$Y$19:$Y$30</c:f>
              <c:numCache>
                <c:formatCode>General</c:formatCode>
                <c:ptCount val="12"/>
                <c:pt idx="0">
                  <c:v>7</c:v>
                </c:pt>
                <c:pt idx="1">
                  <c:v>5</c:v>
                </c:pt>
                <c:pt idx="2">
                  <c:v>11</c:v>
                </c:pt>
                <c:pt idx="3">
                  <c:v>9</c:v>
                </c:pt>
                <c:pt idx="4">
                  <c:v>8</c:v>
                </c:pt>
                <c:pt idx="5">
                  <c:v>15</c:v>
                </c:pt>
                <c:pt idx="6">
                  <c:v>2</c:v>
                </c:pt>
                <c:pt idx="7">
                  <c:v>3</c:v>
                </c:pt>
                <c:pt idx="8">
                  <c:v>3</c:v>
                </c:pt>
                <c:pt idx="9">
                  <c:v>10</c:v>
                </c:pt>
                <c:pt idx="10">
                  <c:v>3</c:v>
                </c:pt>
                <c:pt idx="11">
                  <c:v>3</c:v>
                </c:pt>
              </c:numCache>
            </c:numRef>
          </c:val>
        </c:ser>
        <c:ser>
          <c:idx val="2"/>
          <c:order val="2"/>
          <c:tx>
            <c:strRef>
              <c:f>Sheet3!$A$31</c:f>
              <c:strCache>
                <c:ptCount val="1"/>
                <c:pt idx="0">
                  <c:v>2020</c:v>
                </c:pt>
              </c:strCache>
            </c:strRef>
          </c:tx>
          <c:cat>
            <c:strRef>
              <c:f>Sheet3!$B$7:$B$18</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Sheet3!$Y$31:$Y$35</c:f>
              <c:numCache>
                <c:formatCode>General</c:formatCode>
                <c:ptCount val="5"/>
                <c:pt idx="0">
                  <c:v>6</c:v>
                </c:pt>
                <c:pt idx="1">
                  <c:v>8</c:v>
                </c:pt>
                <c:pt idx="2">
                  <c:v>3</c:v>
                </c:pt>
                <c:pt idx="3">
                  <c:v>7</c:v>
                </c:pt>
                <c:pt idx="4">
                  <c:v>11</c:v>
                </c:pt>
              </c:numCache>
            </c:numRef>
          </c:val>
        </c:ser>
        <c:dLbls/>
        <c:marker val="1"/>
        <c:axId val="168942976"/>
        <c:axId val="168982016"/>
      </c:lineChart>
      <c:catAx>
        <c:axId val="168942976"/>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100" b="1" i="0" u="none" strike="noStrike" kern="1200" baseline="0">
                    <a:solidFill>
                      <a:sysClr val="windowText" lastClr="000000"/>
                    </a:solidFill>
                    <a:latin typeface="+mn-lt"/>
                    <a:ea typeface="+mn-ea"/>
                    <a:cs typeface="+mn-cs"/>
                  </a:defRPr>
                </a:pPr>
                <a:r>
                  <a:rPr lang="en-IN" sz="1100"/>
                  <a:t>Sampling Month</a:t>
                </a:r>
              </a:p>
            </c:rich>
          </c:tx>
        </c:title>
        <c:tickLblPos val="nextTo"/>
        <c:crossAx val="168982016"/>
        <c:crosses val="autoZero"/>
        <c:auto val="1"/>
        <c:lblAlgn val="ctr"/>
        <c:lblOffset val="100"/>
      </c:catAx>
      <c:valAx>
        <c:axId val="168982016"/>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sz="1100"/>
                  <a:t>Number L</a:t>
                </a:r>
                <a:r>
                  <a:rPr lang="en-IN" sz="1100" baseline="30000"/>
                  <a:t>-1</a:t>
                </a:r>
              </a:p>
            </c:rich>
          </c:tx>
        </c:title>
        <c:numFmt formatCode="General" sourceLinked="1"/>
        <c:tickLblPos val="nextTo"/>
        <c:crossAx val="168942976"/>
        <c:crosses val="autoZero"/>
        <c:crossBetween val="between"/>
      </c:valAx>
    </c:plotArea>
    <c:legend>
      <c:legendPos val="r"/>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Zooplankton Abundance</a:t>
            </a:r>
            <a:r>
              <a:rPr lang="en-IN" baseline="0"/>
              <a:t>  at Gurhatta</a:t>
            </a:r>
            <a:endParaRPr lang="en-IN"/>
          </a:p>
        </c:rich>
      </c:tx>
    </c:title>
    <c:plotArea>
      <c:layout/>
      <c:lineChart>
        <c:grouping val="standard"/>
        <c:ser>
          <c:idx val="0"/>
          <c:order val="0"/>
          <c:tx>
            <c:strRef>
              <c:f>Sheet3!$A$48</c:f>
              <c:strCache>
                <c:ptCount val="1"/>
                <c:pt idx="0">
                  <c:v>2018</c:v>
                </c:pt>
              </c:strCache>
            </c:strRef>
          </c:tx>
          <c:cat>
            <c:strRef>
              <c:f>Sheet3!$B$48:$B$59</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Sheet3!$X$48:$X$59</c:f>
              <c:numCache>
                <c:formatCode>General</c:formatCode>
                <c:ptCount val="12"/>
                <c:pt idx="0">
                  <c:v>6.9999999999999991</c:v>
                </c:pt>
                <c:pt idx="1">
                  <c:v>9.65</c:v>
                </c:pt>
                <c:pt idx="2">
                  <c:v>7.1999999999999975</c:v>
                </c:pt>
                <c:pt idx="3">
                  <c:v>1.7000000000000002</c:v>
                </c:pt>
                <c:pt idx="4">
                  <c:v>2.6</c:v>
                </c:pt>
                <c:pt idx="5">
                  <c:v>7.3000000000000007</c:v>
                </c:pt>
                <c:pt idx="6">
                  <c:v>12.4</c:v>
                </c:pt>
                <c:pt idx="7">
                  <c:v>2</c:v>
                </c:pt>
                <c:pt idx="8">
                  <c:v>4.2</c:v>
                </c:pt>
                <c:pt idx="9">
                  <c:v>3.6000000000000005</c:v>
                </c:pt>
                <c:pt idx="10">
                  <c:v>2.6</c:v>
                </c:pt>
                <c:pt idx="11">
                  <c:v>5.2</c:v>
                </c:pt>
              </c:numCache>
            </c:numRef>
          </c:val>
        </c:ser>
        <c:ser>
          <c:idx val="1"/>
          <c:order val="1"/>
          <c:tx>
            <c:strRef>
              <c:f>Sheet3!$A$60</c:f>
              <c:strCache>
                <c:ptCount val="1"/>
                <c:pt idx="0">
                  <c:v>2019</c:v>
                </c:pt>
              </c:strCache>
            </c:strRef>
          </c:tx>
          <c:cat>
            <c:strRef>
              <c:f>Sheet3!$B$48:$B$59</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Sheet3!$X$60:$X$71</c:f>
              <c:numCache>
                <c:formatCode>General</c:formatCode>
                <c:ptCount val="12"/>
                <c:pt idx="0">
                  <c:v>13.900000000000002</c:v>
                </c:pt>
                <c:pt idx="1">
                  <c:v>8.3000000000000007</c:v>
                </c:pt>
                <c:pt idx="2">
                  <c:v>7.7</c:v>
                </c:pt>
                <c:pt idx="3">
                  <c:v>12.8</c:v>
                </c:pt>
                <c:pt idx="4">
                  <c:v>10.1</c:v>
                </c:pt>
                <c:pt idx="5">
                  <c:v>9</c:v>
                </c:pt>
                <c:pt idx="6">
                  <c:v>6</c:v>
                </c:pt>
                <c:pt idx="7">
                  <c:v>0.60000000000000064</c:v>
                </c:pt>
                <c:pt idx="8">
                  <c:v>1.6</c:v>
                </c:pt>
                <c:pt idx="9">
                  <c:v>7.6000000000000005</c:v>
                </c:pt>
                <c:pt idx="10">
                  <c:v>1.7999999999999985</c:v>
                </c:pt>
                <c:pt idx="11">
                  <c:v>1.4</c:v>
                </c:pt>
              </c:numCache>
            </c:numRef>
          </c:val>
        </c:ser>
        <c:ser>
          <c:idx val="2"/>
          <c:order val="2"/>
          <c:tx>
            <c:strRef>
              <c:f>Sheet3!$A$72</c:f>
              <c:strCache>
                <c:ptCount val="1"/>
                <c:pt idx="0">
                  <c:v>2020</c:v>
                </c:pt>
              </c:strCache>
            </c:strRef>
          </c:tx>
          <c:cat>
            <c:strRef>
              <c:f>Sheet3!$B$48:$B$59</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Sheet3!$X$72:$X$76</c:f>
              <c:numCache>
                <c:formatCode>General</c:formatCode>
                <c:ptCount val="5"/>
                <c:pt idx="0">
                  <c:v>4.5999999999999996</c:v>
                </c:pt>
                <c:pt idx="1">
                  <c:v>6.8</c:v>
                </c:pt>
                <c:pt idx="2">
                  <c:v>14.400000000000002</c:v>
                </c:pt>
                <c:pt idx="3">
                  <c:v>11.4</c:v>
                </c:pt>
                <c:pt idx="4">
                  <c:v>21.000000000000004</c:v>
                </c:pt>
              </c:numCache>
            </c:numRef>
          </c:val>
        </c:ser>
        <c:dLbls/>
        <c:marker val="1"/>
        <c:axId val="169030400"/>
        <c:axId val="169032320"/>
      </c:lineChart>
      <c:catAx>
        <c:axId val="169030400"/>
        <c:scaling>
          <c:orientation val="minMax"/>
        </c:scaling>
        <c:axPos val="b"/>
        <c:title>
          <c:tx>
            <c:rich>
              <a:bodyPr/>
              <a:lstStyle/>
              <a:p>
                <a:pPr>
                  <a:defRPr/>
                </a:pPr>
                <a:r>
                  <a:rPr lang="en-IN" sz="1000" b="1" i="0" u="none" strike="noStrike" baseline="0"/>
                  <a:t>Sampling Month</a:t>
                </a:r>
                <a:endParaRPr lang="en-IN"/>
              </a:p>
            </c:rich>
          </c:tx>
        </c:title>
        <c:tickLblPos val="nextTo"/>
        <c:crossAx val="169032320"/>
        <c:crosses val="autoZero"/>
        <c:auto val="1"/>
        <c:lblAlgn val="ctr"/>
        <c:lblOffset val="100"/>
      </c:catAx>
      <c:valAx>
        <c:axId val="169032320"/>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100" b="1" i="0" u="none" strike="noStrike" kern="1200" baseline="0">
                    <a:solidFill>
                      <a:sysClr val="windowText" lastClr="000000"/>
                    </a:solidFill>
                    <a:latin typeface="+mn-lt"/>
                    <a:ea typeface="+mn-ea"/>
                    <a:cs typeface="+mn-cs"/>
                  </a:defRPr>
                </a:pPr>
                <a:r>
                  <a:rPr lang="en-IN" sz="1100"/>
                  <a:t>Abundance L</a:t>
                </a:r>
                <a:r>
                  <a:rPr lang="en-IN" sz="1100" baseline="30000"/>
                  <a:t>-1</a:t>
                </a:r>
              </a:p>
            </c:rich>
          </c:tx>
        </c:title>
        <c:numFmt formatCode="General" sourceLinked="1"/>
        <c:tickLblPos val="nextTo"/>
        <c:crossAx val="169030400"/>
        <c:crosses val="autoZero"/>
        <c:crossBetween val="between"/>
      </c:valAx>
    </c:plotArea>
    <c:legend>
      <c:legendPos val="r"/>
    </c:legend>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Zooplankton </a:t>
            </a:r>
            <a:r>
              <a:rPr lang="en-IN" baseline="0"/>
              <a:t> Richness </a:t>
            </a:r>
            <a:r>
              <a:rPr lang="en-IN"/>
              <a:t>at</a:t>
            </a:r>
            <a:r>
              <a:rPr lang="en-IN" baseline="0"/>
              <a:t>  Gurhatta</a:t>
            </a:r>
            <a:endParaRPr lang="en-IN"/>
          </a:p>
        </c:rich>
      </c:tx>
    </c:title>
    <c:plotArea>
      <c:layout/>
      <c:lineChart>
        <c:grouping val="standard"/>
        <c:ser>
          <c:idx val="0"/>
          <c:order val="0"/>
          <c:tx>
            <c:strRef>
              <c:f>Sheet3!$A$48</c:f>
              <c:strCache>
                <c:ptCount val="1"/>
                <c:pt idx="0">
                  <c:v>2018</c:v>
                </c:pt>
              </c:strCache>
            </c:strRef>
          </c:tx>
          <c:cat>
            <c:strRef>
              <c:f>Sheet3!$B$48:$B$59</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Sheet3!$Y$48:$Y$59</c:f>
              <c:numCache>
                <c:formatCode>General</c:formatCode>
                <c:ptCount val="12"/>
                <c:pt idx="0">
                  <c:v>8</c:v>
                </c:pt>
                <c:pt idx="1">
                  <c:v>12</c:v>
                </c:pt>
                <c:pt idx="2">
                  <c:v>6</c:v>
                </c:pt>
                <c:pt idx="3">
                  <c:v>3</c:v>
                </c:pt>
                <c:pt idx="4">
                  <c:v>4</c:v>
                </c:pt>
                <c:pt idx="5">
                  <c:v>8</c:v>
                </c:pt>
                <c:pt idx="6">
                  <c:v>6</c:v>
                </c:pt>
                <c:pt idx="7">
                  <c:v>5</c:v>
                </c:pt>
                <c:pt idx="8">
                  <c:v>6</c:v>
                </c:pt>
                <c:pt idx="9">
                  <c:v>8</c:v>
                </c:pt>
                <c:pt idx="10">
                  <c:v>5</c:v>
                </c:pt>
                <c:pt idx="11">
                  <c:v>6</c:v>
                </c:pt>
              </c:numCache>
            </c:numRef>
          </c:val>
        </c:ser>
        <c:ser>
          <c:idx val="1"/>
          <c:order val="1"/>
          <c:tx>
            <c:strRef>
              <c:f>Sheet3!$A$60</c:f>
              <c:strCache>
                <c:ptCount val="1"/>
                <c:pt idx="0">
                  <c:v>2019</c:v>
                </c:pt>
              </c:strCache>
            </c:strRef>
          </c:tx>
          <c:cat>
            <c:strRef>
              <c:f>Sheet3!$B$48:$B$59</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Sheet3!$Y$60:$Y$71</c:f>
              <c:numCache>
                <c:formatCode>General</c:formatCode>
                <c:ptCount val="12"/>
                <c:pt idx="0">
                  <c:v>10</c:v>
                </c:pt>
                <c:pt idx="1">
                  <c:v>9</c:v>
                </c:pt>
                <c:pt idx="2">
                  <c:v>7</c:v>
                </c:pt>
                <c:pt idx="3">
                  <c:v>8</c:v>
                </c:pt>
                <c:pt idx="4">
                  <c:v>8</c:v>
                </c:pt>
                <c:pt idx="5">
                  <c:v>10</c:v>
                </c:pt>
                <c:pt idx="6">
                  <c:v>4</c:v>
                </c:pt>
                <c:pt idx="7">
                  <c:v>2</c:v>
                </c:pt>
                <c:pt idx="8">
                  <c:v>4</c:v>
                </c:pt>
                <c:pt idx="9">
                  <c:v>7</c:v>
                </c:pt>
                <c:pt idx="10">
                  <c:v>4</c:v>
                </c:pt>
                <c:pt idx="11">
                  <c:v>2</c:v>
                </c:pt>
              </c:numCache>
            </c:numRef>
          </c:val>
        </c:ser>
        <c:ser>
          <c:idx val="2"/>
          <c:order val="2"/>
          <c:tx>
            <c:strRef>
              <c:f>Sheet3!$A$72</c:f>
              <c:strCache>
                <c:ptCount val="1"/>
                <c:pt idx="0">
                  <c:v>2020</c:v>
                </c:pt>
              </c:strCache>
            </c:strRef>
          </c:tx>
          <c:cat>
            <c:strRef>
              <c:f>Sheet3!$B$48:$B$59</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Sheet3!$Y$72:$Y$76</c:f>
              <c:numCache>
                <c:formatCode>General</c:formatCode>
                <c:ptCount val="5"/>
                <c:pt idx="0">
                  <c:v>5</c:v>
                </c:pt>
                <c:pt idx="1">
                  <c:v>7</c:v>
                </c:pt>
                <c:pt idx="2">
                  <c:v>7</c:v>
                </c:pt>
                <c:pt idx="3">
                  <c:v>6</c:v>
                </c:pt>
                <c:pt idx="4">
                  <c:v>8</c:v>
                </c:pt>
              </c:numCache>
            </c:numRef>
          </c:val>
        </c:ser>
        <c:dLbls/>
        <c:marker val="1"/>
        <c:axId val="169068416"/>
        <c:axId val="169082880"/>
      </c:lineChart>
      <c:catAx>
        <c:axId val="169068416"/>
        <c:scaling>
          <c:orientation val="minMax"/>
        </c:scaling>
        <c:axPos val="b"/>
        <c:title>
          <c:tx>
            <c:rich>
              <a:bodyPr/>
              <a:lstStyle/>
              <a:p>
                <a:pPr>
                  <a:defRPr/>
                </a:pPr>
                <a:r>
                  <a:rPr lang="en-IN" sz="1000" b="1" i="0" u="none" strike="noStrike" baseline="0"/>
                  <a:t>Sampling Month</a:t>
                </a:r>
                <a:endParaRPr lang="en-IN"/>
              </a:p>
            </c:rich>
          </c:tx>
        </c:title>
        <c:tickLblPos val="nextTo"/>
        <c:crossAx val="169082880"/>
        <c:crosses val="autoZero"/>
        <c:auto val="1"/>
        <c:lblAlgn val="ctr"/>
        <c:lblOffset val="100"/>
      </c:catAx>
      <c:valAx>
        <c:axId val="169082880"/>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sz="1100"/>
                  <a:t>Number L</a:t>
                </a:r>
                <a:r>
                  <a:rPr lang="en-IN" sz="1100" baseline="30000"/>
                  <a:t>-1</a:t>
                </a:r>
              </a:p>
            </c:rich>
          </c:tx>
          <c:layout>
            <c:manualLayout>
              <c:xMode val="edge"/>
              <c:yMode val="edge"/>
              <c:x val="1.9417475728155359E-2"/>
              <c:y val="0.36025246064975242"/>
            </c:manualLayout>
          </c:layout>
        </c:title>
        <c:numFmt formatCode="General" sourceLinked="1"/>
        <c:tickLblPos val="nextTo"/>
        <c:crossAx val="169068416"/>
        <c:crosses val="autoZero"/>
        <c:crossBetween val="between"/>
      </c:valAx>
    </c:plotArea>
    <c:legend>
      <c:legendPos val="r"/>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Gorhatta</a:t>
            </a:r>
          </a:p>
        </c:rich>
      </c:tx>
    </c:title>
    <c:plotArea>
      <c:layout/>
      <c:barChart>
        <c:barDir val="col"/>
        <c:grouping val="percentStacked"/>
        <c:ser>
          <c:idx val="0"/>
          <c:order val="0"/>
          <c:tx>
            <c:strRef>
              <c:f>Sheet5!$H$10</c:f>
              <c:strCache>
                <c:ptCount val="1"/>
                <c:pt idx="0">
                  <c:v>Rotifers</c:v>
                </c:pt>
              </c:strCache>
            </c:strRef>
          </c:tx>
          <c:cat>
            <c:multiLvlStrRef>
              <c:f>Sheet5!$I$8:$AR$9</c:f>
              <c:multiLvlStrCache>
                <c:ptCount val="36"/>
                <c:lvl>
                  <c:pt idx="0">
                    <c:v>2018</c:v>
                  </c:pt>
                  <c:pt idx="1">
                    <c:v>2019</c:v>
                  </c:pt>
                  <c:pt idx="2">
                    <c:v>2020</c:v>
                  </c:pt>
                  <c:pt idx="3">
                    <c:v>2018</c:v>
                  </c:pt>
                  <c:pt idx="4">
                    <c:v>2019</c:v>
                  </c:pt>
                  <c:pt idx="5">
                    <c:v>2020</c:v>
                  </c:pt>
                  <c:pt idx="6">
                    <c:v>2018</c:v>
                  </c:pt>
                  <c:pt idx="7">
                    <c:v>2019</c:v>
                  </c:pt>
                  <c:pt idx="8">
                    <c:v>2020</c:v>
                  </c:pt>
                  <c:pt idx="9">
                    <c:v>2018</c:v>
                  </c:pt>
                  <c:pt idx="10">
                    <c:v>2019</c:v>
                  </c:pt>
                  <c:pt idx="11">
                    <c:v>2020</c:v>
                  </c:pt>
                  <c:pt idx="12">
                    <c:v>2018</c:v>
                  </c:pt>
                  <c:pt idx="13">
                    <c:v>2019</c:v>
                  </c:pt>
                  <c:pt idx="14">
                    <c:v>2020</c:v>
                  </c:pt>
                  <c:pt idx="15">
                    <c:v>2018</c:v>
                  </c:pt>
                  <c:pt idx="16">
                    <c:v>2019</c:v>
                  </c:pt>
                  <c:pt idx="17">
                    <c:v>2020</c:v>
                  </c:pt>
                  <c:pt idx="18">
                    <c:v>2018</c:v>
                  </c:pt>
                  <c:pt idx="19">
                    <c:v>2019</c:v>
                  </c:pt>
                  <c:pt idx="20">
                    <c:v>2020</c:v>
                  </c:pt>
                  <c:pt idx="21">
                    <c:v>2018</c:v>
                  </c:pt>
                  <c:pt idx="22">
                    <c:v>2019</c:v>
                  </c:pt>
                  <c:pt idx="23">
                    <c:v>2020</c:v>
                  </c:pt>
                  <c:pt idx="24">
                    <c:v>2018</c:v>
                  </c:pt>
                  <c:pt idx="25">
                    <c:v>2019</c:v>
                  </c:pt>
                  <c:pt idx="26">
                    <c:v>2020</c:v>
                  </c:pt>
                  <c:pt idx="27">
                    <c:v>2018</c:v>
                  </c:pt>
                  <c:pt idx="28">
                    <c:v>2019</c:v>
                  </c:pt>
                  <c:pt idx="29">
                    <c:v>2020</c:v>
                  </c:pt>
                  <c:pt idx="30">
                    <c:v>2018</c:v>
                  </c:pt>
                  <c:pt idx="31">
                    <c:v>2019</c:v>
                  </c:pt>
                  <c:pt idx="32">
                    <c:v>2020</c:v>
                  </c:pt>
                  <c:pt idx="33">
                    <c:v>2018</c:v>
                  </c:pt>
                  <c:pt idx="34">
                    <c:v>2019</c:v>
                  </c:pt>
                  <c:pt idx="35">
                    <c:v>2020</c:v>
                  </c:pt>
                </c:lvl>
                <c:lvl>
                  <c:pt idx="0">
                    <c:v>Jan</c:v>
                  </c:pt>
                  <c:pt idx="3">
                    <c:v>Feb</c:v>
                  </c:pt>
                  <c:pt idx="6">
                    <c:v>Mar</c:v>
                  </c:pt>
                  <c:pt idx="9">
                    <c:v>Apr</c:v>
                  </c:pt>
                  <c:pt idx="12">
                    <c:v>May</c:v>
                  </c:pt>
                  <c:pt idx="15">
                    <c:v>Jun</c:v>
                  </c:pt>
                  <c:pt idx="18">
                    <c:v>Jul</c:v>
                  </c:pt>
                  <c:pt idx="21">
                    <c:v>Aug</c:v>
                  </c:pt>
                  <c:pt idx="24">
                    <c:v>Sep</c:v>
                  </c:pt>
                  <c:pt idx="27">
                    <c:v>Oct</c:v>
                  </c:pt>
                  <c:pt idx="30">
                    <c:v>Nov</c:v>
                  </c:pt>
                  <c:pt idx="33">
                    <c:v>Dec</c:v>
                  </c:pt>
                </c:lvl>
              </c:multiLvlStrCache>
            </c:multiLvlStrRef>
          </c:cat>
          <c:val>
            <c:numRef>
              <c:f>Sheet5!$I$10:$AR$10</c:f>
              <c:numCache>
                <c:formatCode>General</c:formatCode>
                <c:ptCount val="36"/>
                <c:pt idx="0">
                  <c:v>4.5999999999999996</c:v>
                </c:pt>
                <c:pt idx="1">
                  <c:v>13</c:v>
                </c:pt>
                <c:pt idx="2">
                  <c:v>3.4</c:v>
                </c:pt>
                <c:pt idx="3">
                  <c:v>5.8500000000000005</c:v>
                </c:pt>
                <c:pt idx="4">
                  <c:v>3.4000000000000004</c:v>
                </c:pt>
                <c:pt idx="5">
                  <c:v>5</c:v>
                </c:pt>
                <c:pt idx="6">
                  <c:v>4.4000000000000004</c:v>
                </c:pt>
                <c:pt idx="7">
                  <c:v>4.4000000000000004</c:v>
                </c:pt>
                <c:pt idx="8">
                  <c:v>10.400000000000002</c:v>
                </c:pt>
                <c:pt idx="9">
                  <c:v>0.5</c:v>
                </c:pt>
                <c:pt idx="10">
                  <c:v>10.400000000000002</c:v>
                </c:pt>
                <c:pt idx="11">
                  <c:v>4.5999999999999996</c:v>
                </c:pt>
                <c:pt idx="12">
                  <c:v>1.6</c:v>
                </c:pt>
                <c:pt idx="13">
                  <c:v>8.5</c:v>
                </c:pt>
                <c:pt idx="14">
                  <c:v>4.5999999999999996</c:v>
                </c:pt>
                <c:pt idx="15">
                  <c:v>3</c:v>
                </c:pt>
                <c:pt idx="16">
                  <c:v>2.4</c:v>
                </c:pt>
                <c:pt idx="18">
                  <c:v>3.4</c:v>
                </c:pt>
                <c:pt idx="19">
                  <c:v>0</c:v>
                </c:pt>
                <c:pt idx="21">
                  <c:v>1.2000000000000002</c:v>
                </c:pt>
                <c:pt idx="22">
                  <c:v>0</c:v>
                </c:pt>
                <c:pt idx="24">
                  <c:v>2.6</c:v>
                </c:pt>
                <c:pt idx="25">
                  <c:v>1</c:v>
                </c:pt>
                <c:pt idx="27">
                  <c:v>2.0000000000000004</c:v>
                </c:pt>
                <c:pt idx="28">
                  <c:v>7.0000000000000009</c:v>
                </c:pt>
                <c:pt idx="30">
                  <c:v>1.2000000000000002</c:v>
                </c:pt>
                <c:pt idx="31">
                  <c:v>1.4</c:v>
                </c:pt>
                <c:pt idx="33">
                  <c:v>4.2</c:v>
                </c:pt>
                <c:pt idx="34">
                  <c:v>1.2</c:v>
                </c:pt>
              </c:numCache>
            </c:numRef>
          </c:val>
        </c:ser>
        <c:ser>
          <c:idx val="1"/>
          <c:order val="1"/>
          <c:tx>
            <c:strRef>
              <c:f>Sheet5!$H$11</c:f>
              <c:strCache>
                <c:ptCount val="1"/>
                <c:pt idx="0">
                  <c:v>Cladocerns</c:v>
                </c:pt>
              </c:strCache>
            </c:strRef>
          </c:tx>
          <c:cat>
            <c:multiLvlStrRef>
              <c:f>Sheet5!$I$8:$AR$9</c:f>
              <c:multiLvlStrCache>
                <c:ptCount val="36"/>
                <c:lvl>
                  <c:pt idx="0">
                    <c:v>2018</c:v>
                  </c:pt>
                  <c:pt idx="1">
                    <c:v>2019</c:v>
                  </c:pt>
                  <c:pt idx="2">
                    <c:v>2020</c:v>
                  </c:pt>
                  <c:pt idx="3">
                    <c:v>2018</c:v>
                  </c:pt>
                  <c:pt idx="4">
                    <c:v>2019</c:v>
                  </c:pt>
                  <c:pt idx="5">
                    <c:v>2020</c:v>
                  </c:pt>
                  <c:pt idx="6">
                    <c:v>2018</c:v>
                  </c:pt>
                  <c:pt idx="7">
                    <c:v>2019</c:v>
                  </c:pt>
                  <c:pt idx="8">
                    <c:v>2020</c:v>
                  </c:pt>
                  <c:pt idx="9">
                    <c:v>2018</c:v>
                  </c:pt>
                  <c:pt idx="10">
                    <c:v>2019</c:v>
                  </c:pt>
                  <c:pt idx="11">
                    <c:v>2020</c:v>
                  </c:pt>
                  <c:pt idx="12">
                    <c:v>2018</c:v>
                  </c:pt>
                  <c:pt idx="13">
                    <c:v>2019</c:v>
                  </c:pt>
                  <c:pt idx="14">
                    <c:v>2020</c:v>
                  </c:pt>
                  <c:pt idx="15">
                    <c:v>2018</c:v>
                  </c:pt>
                  <c:pt idx="16">
                    <c:v>2019</c:v>
                  </c:pt>
                  <c:pt idx="17">
                    <c:v>2020</c:v>
                  </c:pt>
                  <c:pt idx="18">
                    <c:v>2018</c:v>
                  </c:pt>
                  <c:pt idx="19">
                    <c:v>2019</c:v>
                  </c:pt>
                  <c:pt idx="20">
                    <c:v>2020</c:v>
                  </c:pt>
                  <c:pt idx="21">
                    <c:v>2018</c:v>
                  </c:pt>
                  <c:pt idx="22">
                    <c:v>2019</c:v>
                  </c:pt>
                  <c:pt idx="23">
                    <c:v>2020</c:v>
                  </c:pt>
                  <c:pt idx="24">
                    <c:v>2018</c:v>
                  </c:pt>
                  <c:pt idx="25">
                    <c:v>2019</c:v>
                  </c:pt>
                  <c:pt idx="26">
                    <c:v>2020</c:v>
                  </c:pt>
                  <c:pt idx="27">
                    <c:v>2018</c:v>
                  </c:pt>
                  <c:pt idx="28">
                    <c:v>2019</c:v>
                  </c:pt>
                  <c:pt idx="29">
                    <c:v>2020</c:v>
                  </c:pt>
                  <c:pt idx="30">
                    <c:v>2018</c:v>
                  </c:pt>
                  <c:pt idx="31">
                    <c:v>2019</c:v>
                  </c:pt>
                  <c:pt idx="32">
                    <c:v>2020</c:v>
                  </c:pt>
                  <c:pt idx="33">
                    <c:v>2018</c:v>
                  </c:pt>
                  <c:pt idx="34">
                    <c:v>2019</c:v>
                  </c:pt>
                  <c:pt idx="35">
                    <c:v>2020</c:v>
                  </c:pt>
                </c:lvl>
                <c:lvl>
                  <c:pt idx="0">
                    <c:v>Jan</c:v>
                  </c:pt>
                  <c:pt idx="3">
                    <c:v>Feb</c:v>
                  </c:pt>
                  <c:pt idx="6">
                    <c:v>Mar</c:v>
                  </c:pt>
                  <c:pt idx="9">
                    <c:v>Apr</c:v>
                  </c:pt>
                  <c:pt idx="12">
                    <c:v>May</c:v>
                  </c:pt>
                  <c:pt idx="15">
                    <c:v>Jun</c:v>
                  </c:pt>
                  <c:pt idx="18">
                    <c:v>Jul</c:v>
                  </c:pt>
                  <c:pt idx="21">
                    <c:v>Aug</c:v>
                  </c:pt>
                  <c:pt idx="24">
                    <c:v>Sep</c:v>
                  </c:pt>
                  <c:pt idx="27">
                    <c:v>Oct</c:v>
                  </c:pt>
                  <c:pt idx="30">
                    <c:v>Nov</c:v>
                  </c:pt>
                  <c:pt idx="33">
                    <c:v>Dec</c:v>
                  </c:pt>
                </c:lvl>
              </c:multiLvlStrCache>
            </c:multiLvlStrRef>
          </c:cat>
          <c:val>
            <c:numRef>
              <c:f>Sheet5!$I$11:$AR$11</c:f>
              <c:numCache>
                <c:formatCode>General</c:formatCode>
                <c:ptCount val="36"/>
                <c:pt idx="0">
                  <c:v>1</c:v>
                </c:pt>
                <c:pt idx="1">
                  <c:v>0.5</c:v>
                </c:pt>
                <c:pt idx="2">
                  <c:v>0.60000000000000064</c:v>
                </c:pt>
                <c:pt idx="3">
                  <c:v>1.799999999999998</c:v>
                </c:pt>
                <c:pt idx="4">
                  <c:v>0.9</c:v>
                </c:pt>
                <c:pt idx="5">
                  <c:v>0.8</c:v>
                </c:pt>
                <c:pt idx="6">
                  <c:v>0.60000000000000064</c:v>
                </c:pt>
                <c:pt idx="7">
                  <c:v>0.5</c:v>
                </c:pt>
                <c:pt idx="8">
                  <c:v>0.60000000000000064</c:v>
                </c:pt>
                <c:pt idx="9">
                  <c:v>0</c:v>
                </c:pt>
                <c:pt idx="10">
                  <c:v>0.60000000000000064</c:v>
                </c:pt>
                <c:pt idx="11">
                  <c:v>6</c:v>
                </c:pt>
                <c:pt idx="12">
                  <c:v>0.2</c:v>
                </c:pt>
                <c:pt idx="13">
                  <c:v>0.4</c:v>
                </c:pt>
                <c:pt idx="14">
                  <c:v>15</c:v>
                </c:pt>
                <c:pt idx="15">
                  <c:v>1.9000000000000001</c:v>
                </c:pt>
                <c:pt idx="16">
                  <c:v>3.6</c:v>
                </c:pt>
                <c:pt idx="18">
                  <c:v>1.6</c:v>
                </c:pt>
                <c:pt idx="19">
                  <c:v>5</c:v>
                </c:pt>
                <c:pt idx="21">
                  <c:v>0.2</c:v>
                </c:pt>
                <c:pt idx="22">
                  <c:v>0</c:v>
                </c:pt>
                <c:pt idx="24">
                  <c:v>0</c:v>
                </c:pt>
                <c:pt idx="25">
                  <c:v>0</c:v>
                </c:pt>
                <c:pt idx="27">
                  <c:v>0</c:v>
                </c:pt>
                <c:pt idx="28">
                  <c:v>0.60000000000000064</c:v>
                </c:pt>
                <c:pt idx="30">
                  <c:v>0.4</c:v>
                </c:pt>
                <c:pt idx="31">
                  <c:v>0</c:v>
                </c:pt>
                <c:pt idx="33">
                  <c:v>0.60000000000000064</c:v>
                </c:pt>
                <c:pt idx="34">
                  <c:v>0</c:v>
                </c:pt>
              </c:numCache>
            </c:numRef>
          </c:val>
        </c:ser>
        <c:ser>
          <c:idx val="2"/>
          <c:order val="2"/>
          <c:tx>
            <c:strRef>
              <c:f>Sheet5!$H$12</c:f>
              <c:strCache>
                <c:ptCount val="1"/>
                <c:pt idx="0">
                  <c:v>Copepods</c:v>
                </c:pt>
              </c:strCache>
            </c:strRef>
          </c:tx>
          <c:cat>
            <c:multiLvlStrRef>
              <c:f>Sheet5!$I$8:$AR$9</c:f>
              <c:multiLvlStrCache>
                <c:ptCount val="36"/>
                <c:lvl>
                  <c:pt idx="0">
                    <c:v>2018</c:v>
                  </c:pt>
                  <c:pt idx="1">
                    <c:v>2019</c:v>
                  </c:pt>
                  <c:pt idx="2">
                    <c:v>2020</c:v>
                  </c:pt>
                  <c:pt idx="3">
                    <c:v>2018</c:v>
                  </c:pt>
                  <c:pt idx="4">
                    <c:v>2019</c:v>
                  </c:pt>
                  <c:pt idx="5">
                    <c:v>2020</c:v>
                  </c:pt>
                  <c:pt idx="6">
                    <c:v>2018</c:v>
                  </c:pt>
                  <c:pt idx="7">
                    <c:v>2019</c:v>
                  </c:pt>
                  <c:pt idx="8">
                    <c:v>2020</c:v>
                  </c:pt>
                  <c:pt idx="9">
                    <c:v>2018</c:v>
                  </c:pt>
                  <c:pt idx="10">
                    <c:v>2019</c:v>
                  </c:pt>
                  <c:pt idx="11">
                    <c:v>2020</c:v>
                  </c:pt>
                  <c:pt idx="12">
                    <c:v>2018</c:v>
                  </c:pt>
                  <c:pt idx="13">
                    <c:v>2019</c:v>
                  </c:pt>
                  <c:pt idx="14">
                    <c:v>2020</c:v>
                  </c:pt>
                  <c:pt idx="15">
                    <c:v>2018</c:v>
                  </c:pt>
                  <c:pt idx="16">
                    <c:v>2019</c:v>
                  </c:pt>
                  <c:pt idx="17">
                    <c:v>2020</c:v>
                  </c:pt>
                  <c:pt idx="18">
                    <c:v>2018</c:v>
                  </c:pt>
                  <c:pt idx="19">
                    <c:v>2019</c:v>
                  </c:pt>
                  <c:pt idx="20">
                    <c:v>2020</c:v>
                  </c:pt>
                  <c:pt idx="21">
                    <c:v>2018</c:v>
                  </c:pt>
                  <c:pt idx="22">
                    <c:v>2019</c:v>
                  </c:pt>
                  <c:pt idx="23">
                    <c:v>2020</c:v>
                  </c:pt>
                  <c:pt idx="24">
                    <c:v>2018</c:v>
                  </c:pt>
                  <c:pt idx="25">
                    <c:v>2019</c:v>
                  </c:pt>
                  <c:pt idx="26">
                    <c:v>2020</c:v>
                  </c:pt>
                  <c:pt idx="27">
                    <c:v>2018</c:v>
                  </c:pt>
                  <c:pt idx="28">
                    <c:v>2019</c:v>
                  </c:pt>
                  <c:pt idx="29">
                    <c:v>2020</c:v>
                  </c:pt>
                  <c:pt idx="30">
                    <c:v>2018</c:v>
                  </c:pt>
                  <c:pt idx="31">
                    <c:v>2019</c:v>
                  </c:pt>
                  <c:pt idx="32">
                    <c:v>2020</c:v>
                  </c:pt>
                  <c:pt idx="33">
                    <c:v>2018</c:v>
                  </c:pt>
                  <c:pt idx="34">
                    <c:v>2019</c:v>
                  </c:pt>
                  <c:pt idx="35">
                    <c:v>2020</c:v>
                  </c:pt>
                </c:lvl>
                <c:lvl>
                  <c:pt idx="0">
                    <c:v>Jan</c:v>
                  </c:pt>
                  <c:pt idx="3">
                    <c:v>Feb</c:v>
                  </c:pt>
                  <c:pt idx="6">
                    <c:v>Mar</c:v>
                  </c:pt>
                  <c:pt idx="9">
                    <c:v>Apr</c:v>
                  </c:pt>
                  <c:pt idx="12">
                    <c:v>May</c:v>
                  </c:pt>
                  <c:pt idx="15">
                    <c:v>Jun</c:v>
                  </c:pt>
                  <c:pt idx="18">
                    <c:v>Jul</c:v>
                  </c:pt>
                  <c:pt idx="21">
                    <c:v>Aug</c:v>
                  </c:pt>
                  <c:pt idx="24">
                    <c:v>Sep</c:v>
                  </c:pt>
                  <c:pt idx="27">
                    <c:v>Oct</c:v>
                  </c:pt>
                  <c:pt idx="30">
                    <c:v>Nov</c:v>
                  </c:pt>
                  <c:pt idx="33">
                    <c:v>Dec</c:v>
                  </c:pt>
                </c:lvl>
              </c:multiLvlStrCache>
            </c:multiLvlStrRef>
          </c:cat>
          <c:val>
            <c:numRef>
              <c:f>Sheet5!$I$12:$AR$12</c:f>
              <c:numCache>
                <c:formatCode>General</c:formatCode>
                <c:ptCount val="36"/>
                <c:pt idx="0">
                  <c:v>1.4</c:v>
                </c:pt>
                <c:pt idx="1">
                  <c:v>0.4</c:v>
                </c:pt>
                <c:pt idx="2">
                  <c:v>0.60000000000000064</c:v>
                </c:pt>
                <c:pt idx="3">
                  <c:v>2</c:v>
                </c:pt>
                <c:pt idx="4">
                  <c:v>4</c:v>
                </c:pt>
                <c:pt idx="5">
                  <c:v>1</c:v>
                </c:pt>
                <c:pt idx="6">
                  <c:v>2.2000000000000002</c:v>
                </c:pt>
                <c:pt idx="7">
                  <c:v>2.8</c:v>
                </c:pt>
                <c:pt idx="8">
                  <c:v>3.4</c:v>
                </c:pt>
                <c:pt idx="9">
                  <c:v>1.2</c:v>
                </c:pt>
                <c:pt idx="10">
                  <c:v>1.8</c:v>
                </c:pt>
                <c:pt idx="11">
                  <c:v>0.8</c:v>
                </c:pt>
                <c:pt idx="12">
                  <c:v>0.8</c:v>
                </c:pt>
                <c:pt idx="13">
                  <c:v>1.2</c:v>
                </c:pt>
                <c:pt idx="14">
                  <c:v>1.4</c:v>
                </c:pt>
                <c:pt idx="15">
                  <c:v>2.4000000000000004</c:v>
                </c:pt>
                <c:pt idx="16">
                  <c:v>3</c:v>
                </c:pt>
                <c:pt idx="18">
                  <c:v>7.4</c:v>
                </c:pt>
                <c:pt idx="19">
                  <c:v>1</c:v>
                </c:pt>
                <c:pt idx="21">
                  <c:v>0.60000000000000064</c:v>
                </c:pt>
                <c:pt idx="22">
                  <c:v>0.60000000000000064</c:v>
                </c:pt>
                <c:pt idx="24">
                  <c:v>1.6</c:v>
                </c:pt>
                <c:pt idx="25">
                  <c:v>0.60000000000000064</c:v>
                </c:pt>
                <c:pt idx="27">
                  <c:v>1.5999999999999985</c:v>
                </c:pt>
                <c:pt idx="28">
                  <c:v>0</c:v>
                </c:pt>
                <c:pt idx="30">
                  <c:v>1</c:v>
                </c:pt>
                <c:pt idx="31">
                  <c:v>0.4</c:v>
                </c:pt>
                <c:pt idx="33">
                  <c:v>0.4</c:v>
                </c:pt>
                <c:pt idx="34">
                  <c:v>0.2</c:v>
                </c:pt>
              </c:numCache>
            </c:numRef>
          </c:val>
        </c:ser>
        <c:dLbls/>
        <c:overlap val="100"/>
        <c:axId val="169142912"/>
        <c:axId val="169148800"/>
      </c:barChart>
      <c:catAx>
        <c:axId val="169142912"/>
        <c:scaling>
          <c:orientation val="minMax"/>
        </c:scaling>
        <c:axPos val="b"/>
        <c:tickLblPos val="nextTo"/>
        <c:crossAx val="169148800"/>
        <c:crosses val="autoZero"/>
        <c:auto val="1"/>
        <c:lblAlgn val="ctr"/>
        <c:lblOffset val="100"/>
      </c:catAx>
      <c:valAx>
        <c:axId val="169148800"/>
        <c:scaling>
          <c:orientation val="minMax"/>
        </c:scaling>
        <c:axPos val="l"/>
        <c:majorGridlines/>
        <c:numFmt formatCode="0%" sourceLinked="1"/>
        <c:tickLblPos val="nextTo"/>
        <c:crossAx val="169142912"/>
        <c:crosses val="autoZero"/>
        <c:crossBetween val="between"/>
      </c:valAx>
    </c:plotArea>
    <c:legend>
      <c:legendPos val="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DO at Antaghat</a:t>
            </a:r>
          </a:p>
        </c:rich>
      </c:tx>
    </c:title>
    <c:plotArea>
      <c:layout>
        <c:manualLayout>
          <c:layoutTarget val="inner"/>
          <c:xMode val="edge"/>
          <c:yMode val="edge"/>
          <c:x val="0.12637751531058605"/>
          <c:y val="0.19480351414406533"/>
          <c:w val="0.82234470691163608"/>
          <c:h val="0.60956364829396326"/>
        </c:manualLayout>
      </c:layout>
      <c:lineChart>
        <c:grouping val="standard"/>
        <c:ser>
          <c:idx val="0"/>
          <c:order val="0"/>
          <c:tx>
            <c:strRef>
              <c:f>'water Quality'!$B$3</c:f>
              <c:strCache>
                <c:ptCount val="1"/>
                <c:pt idx="0">
                  <c:v>2019</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Quality'!$D$3:$D$14</c:f>
              <c:numCache>
                <c:formatCode>General</c:formatCode>
                <c:ptCount val="12"/>
                <c:pt idx="0">
                  <c:v>8.8000000000000007</c:v>
                </c:pt>
                <c:pt idx="1">
                  <c:v>8.2000000000000011</c:v>
                </c:pt>
                <c:pt idx="2">
                  <c:v>8.5</c:v>
                </c:pt>
                <c:pt idx="3">
                  <c:v>7.5</c:v>
                </c:pt>
                <c:pt idx="4">
                  <c:v>7</c:v>
                </c:pt>
                <c:pt idx="5">
                  <c:v>7.3</c:v>
                </c:pt>
                <c:pt idx="6">
                  <c:v>6.5</c:v>
                </c:pt>
                <c:pt idx="7">
                  <c:v>6.6</c:v>
                </c:pt>
                <c:pt idx="8">
                  <c:v>7</c:v>
                </c:pt>
                <c:pt idx="9">
                  <c:v>8.1</c:v>
                </c:pt>
                <c:pt idx="10">
                  <c:v>6.6</c:v>
                </c:pt>
                <c:pt idx="11">
                  <c:v>8.2000000000000011</c:v>
                </c:pt>
              </c:numCache>
            </c:numRef>
          </c:val>
        </c:ser>
        <c:ser>
          <c:idx val="1"/>
          <c:order val="1"/>
          <c:tx>
            <c:strRef>
              <c:f>'water Quality'!$B$15</c:f>
              <c:strCache>
                <c:ptCount val="1"/>
                <c:pt idx="0">
                  <c:v>2020</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Quality'!$D$15:$D$19</c:f>
              <c:numCache>
                <c:formatCode>General</c:formatCode>
                <c:ptCount val="5"/>
                <c:pt idx="0">
                  <c:v>8.2000000000000011</c:v>
                </c:pt>
                <c:pt idx="1">
                  <c:v>6.6</c:v>
                </c:pt>
                <c:pt idx="2">
                  <c:v>8.2000000000000011</c:v>
                </c:pt>
                <c:pt idx="3">
                  <c:v>8.6</c:v>
                </c:pt>
                <c:pt idx="4">
                  <c:v>8.9</c:v>
                </c:pt>
              </c:numCache>
            </c:numRef>
          </c:val>
        </c:ser>
        <c:dLbls/>
        <c:marker val="1"/>
        <c:axId val="157132672"/>
        <c:axId val="157147136"/>
      </c:lineChart>
      <c:catAx>
        <c:axId val="157132672"/>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57147136"/>
        <c:crosses val="autoZero"/>
        <c:auto val="1"/>
        <c:lblAlgn val="ctr"/>
        <c:lblOffset val="100"/>
      </c:catAx>
      <c:valAx>
        <c:axId val="157147136"/>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mg  L</a:t>
                </a:r>
                <a:r>
                  <a:rPr lang="en-IN" baseline="30000"/>
                  <a:t>-1</a:t>
                </a:r>
              </a:p>
            </c:rich>
          </c:tx>
        </c:title>
        <c:numFmt formatCode="General" sourceLinked="1"/>
        <c:tickLblPos val="nextTo"/>
        <c:crossAx val="157132672"/>
        <c:crosses val="autoZero"/>
        <c:crossBetween val="between"/>
      </c:valAx>
    </c:plotArea>
    <c:legend>
      <c:legendPos val="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b="1"/>
              <a:t>BOD at Gorhatta</a:t>
            </a:r>
          </a:p>
        </c:rich>
      </c:tx>
    </c:title>
    <c:plotArea>
      <c:layout/>
      <c:lineChart>
        <c:grouping val="standard"/>
        <c:ser>
          <c:idx val="0"/>
          <c:order val="0"/>
          <c:tx>
            <c:strRef>
              <c:f>'water Quality'!$I$3</c:f>
              <c:strCache>
                <c:ptCount val="1"/>
                <c:pt idx="0">
                  <c:v>2019</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Quality'!$L$3:$L$14</c:f>
              <c:numCache>
                <c:formatCode>General</c:formatCode>
                <c:ptCount val="12"/>
                <c:pt idx="0">
                  <c:v>1.9000000000000001</c:v>
                </c:pt>
                <c:pt idx="1">
                  <c:v>1.8</c:v>
                </c:pt>
                <c:pt idx="2">
                  <c:v>1.5</c:v>
                </c:pt>
                <c:pt idx="3">
                  <c:v>1.8</c:v>
                </c:pt>
                <c:pt idx="4">
                  <c:v>2.6</c:v>
                </c:pt>
                <c:pt idx="5">
                  <c:v>2.2000000000000002</c:v>
                </c:pt>
                <c:pt idx="6">
                  <c:v>1.5</c:v>
                </c:pt>
                <c:pt idx="7">
                  <c:v>2</c:v>
                </c:pt>
                <c:pt idx="8">
                  <c:v>1.9000000000000001</c:v>
                </c:pt>
                <c:pt idx="9">
                  <c:v>2</c:v>
                </c:pt>
                <c:pt idx="10">
                  <c:v>2.1</c:v>
                </c:pt>
                <c:pt idx="11">
                  <c:v>1.9000000000000001</c:v>
                </c:pt>
              </c:numCache>
            </c:numRef>
          </c:val>
        </c:ser>
        <c:ser>
          <c:idx val="1"/>
          <c:order val="1"/>
          <c:tx>
            <c:strRef>
              <c:f>'water Quality'!$I$15</c:f>
              <c:strCache>
                <c:ptCount val="1"/>
                <c:pt idx="0">
                  <c:v>2020</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Quality'!$L$15:$L$19</c:f>
              <c:numCache>
                <c:formatCode>General</c:formatCode>
                <c:ptCount val="5"/>
                <c:pt idx="0">
                  <c:v>1.6</c:v>
                </c:pt>
                <c:pt idx="1">
                  <c:v>1.7</c:v>
                </c:pt>
                <c:pt idx="2">
                  <c:v>1.6</c:v>
                </c:pt>
                <c:pt idx="3">
                  <c:v>1.5</c:v>
                </c:pt>
                <c:pt idx="4">
                  <c:v>1.4</c:v>
                </c:pt>
              </c:numCache>
            </c:numRef>
          </c:val>
        </c:ser>
        <c:dLbls/>
        <c:marker val="1"/>
        <c:axId val="157574656"/>
        <c:axId val="157576576"/>
      </c:lineChart>
      <c:catAx>
        <c:axId val="157574656"/>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57576576"/>
        <c:crosses val="autoZero"/>
        <c:auto val="1"/>
        <c:lblAlgn val="ctr"/>
        <c:lblOffset val="100"/>
      </c:catAx>
      <c:valAx>
        <c:axId val="157576576"/>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mg  L</a:t>
                </a:r>
                <a:r>
                  <a:rPr lang="en-IN" baseline="30000"/>
                  <a:t>-1</a:t>
                </a:r>
              </a:p>
            </c:rich>
          </c:tx>
        </c:title>
        <c:numFmt formatCode="General" sourceLinked="1"/>
        <c:tickLblPos val="nextTo"/>
        <c:crossAx val="157574656"/>
        <c:crosses val="autoZero"/>
        <c:crossBetween val="between"/>
      </c:valAx>
    </c:plotArea>
    <c:legend>
      <c:legendPos val="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DO Gorhatta</a:t>
            </a:r>
          </a:p>
        </c:rich>
      </c:tx>
    </c:title>
    <c:plotArea>
      <c:layout/>
      <c:lineChart>
        <c:grouping val="standard"/>
        <c:ser>
          <c:idx val="0"/>
          <c:order val="0"/>
          <c:tx>
            <c:strRef>
              <c:f>'water Quality'!$I$3</c:f>
              <c:strCache>
                <c:ptCount val="1"/>
                <c:pt idx="0">
                  <c:v>2019</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Quality'!$K$3:$K$14</c:f>
              <c:numCache>
                <c:formatCode>General</c:formatCode>
                <c:ptCount val="12"/>
                <c:pt idx="0">
                  <c:v>8.6</c:v>
                </c:pt>
                <c:pt idx="1">
                  <c:v>8.3000000000000007</c:v>
                </c:pt>
                <c:pt idx="2">
                  <c:v>8.2000000000000011</c:v>
                </c:pt>
                <c:pt idx="3">
                  <c:v>7.1</c:v>
                </c:pt>
                <c:pt idx="4">
                  <c:v>7.6</c:v>
                </c:pt>
                <c:pt idx="5">
                  <c:v>8.5</c:v>
                </c:pt>
                <c:pt idx="6">
                  <c:v>7.4</c:v>
                </c:pt>
                <c:pt idx="7">
                  <c:v>7.8</c:v>
                </c:pt>
                <c:pt idx="8">
                  <c:v>7.4</c:v>
                </c:pt>
                <c:pt idx="9">
                  <c:v>7.2</c:v>
                </c:pt>
                <c:pt idx="10">
                  <c:v>8.2000000000000011</c:v>
                </c:pt>
                <c:pt idx="11">
                  <c:v>8</c:v>
                </c:pt>
              </c:numCache>
            </c:numRef>
          </c:val>
        </c:ser>
        <c:ser>
          <c:idx val="1"/>
          <c:order val="1"/>
          <c:tx>
            <c:strRef>
              <c:f>'water Quality'!$I$15</c:f>
              <c:strCache>
                <c:ptCount val="1"/>
                <c:pt idx="0">
                  <c:v>2020</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Quality'!$K$15:$K$19</c:f>
              <c:numCache>
                <c:formatCode>General</c:formatCode>
                <c:ptCount val="5"/>
                <c:pt idx="0">
                  <c:v>7.9</c:v>
                </c:pt>
                <c:pt idx="1">
                  <c:v>8</c:v>
                </c:pt>
                <c:pt idx="2">
                  <c:v>9</c:v>
                </c:pt>
                <c:pt idx="3">
                  <c:v>9.6</c:v>
                </c:pt>
                <c:pt idx="4">
                  <c:v>9.5</c:v>
                </c:pt>
              </c:numCache>
            </c:numRef>
          </c:val>
        </c:ser>
        <c:dLbls/>
        <c:marker val="1"/>
        <c:axId val="158864512"/>
        <c:axId val="158866432"/>
      </c:lineChart>
      <c:catAx>
        <c:axId val="158864512"/>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58866432"/>
        <c:crosses val="autoZero"/>
        <c:auto val="1"/>
        <c:lblAlgn val="ctr"/>
        <c:lblOffset val="100"/>
      </c:catAx>
      <c:valAx>
        <c:axId val="158866432"/>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mg  L</a:t>
                </a:r>
                <a:r>
                  <a:rPr lang="en-IN" baseline="30000"/>
                  <a:t>-1</a:t>
                </a:r>
              </a:p>
            </c:rich>
          </c:tx>
        </c:title>
        <c:numFmt formatCode="General" sourceLinked="1"/>
        <c:tickLblPos val="nextTo"/>
        <c:crossAx val="158864512"/>
        <c:crosses val="autoZero"/>
        <c:crossBetween val="between"/>
      </c:valAx>
    </c:plotArea>
    <c:legend>
      <c:legendPos val="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Total coliform at</a:t>
            </a:r>
            <a:r>
              <a:rPr lang="en-IN" baseline="0"/>
              <a:t> </a:t>
            </a:r>
            <a:r>
              <a:rPr lang="en-IN"/>
              <a:t>Antaghat</a:t>
            </a:r>
          </a:p>
        </c:rich>
      </c:tx>
    </c:title>
    <c:plotArea>
      <c:layout>
        <c:manualLayout>
          <c:layoutTarget val="inner"/>
          <c:xMode val="edge"/>
          <c:yMode val="edge"/>
          <c:x val="0.17440127361129046"/>
          <c:y val="0.20626262400132167"/>
          <c:w val="0.77516156791876423"/>
          <c:h val="0.58659664451005256"/>
        </c:manualLayout>
      </c:layout>
      <c:lineChart>
        <c:grouping val="standard"/>
        <c:ser>
          <c:idx val="0"/>
          <c:order val="0"/>
          <c:tx>
            <c:strRef>
              <c:f>'water Quality'!$B$3</c:f>
              <c:strCache>
                <c:ptCount val="1"/>
                <c:pt idx="0">
                  <c:v>2019</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Quality'!$F$3:$F$14</c:f>
              <c:numCache>
                <c:formatCode>General</c:formatCode>
                <c:ptCount val="12"/>
                <c:pt idx="0">
                  <c:v>22000</c:v>
                </c:pt>
                <c:pt idx="1">
                  <c:v>33000</c:v>
                </c:pt>
                <c:pt idx="2">
                  <c:v>28000</c:v>
                </c:pt>
                <c:pt idx="3">
                  <c:v>30000</c:v>
                </c:pt>
                <c:pt idx="4">
                  <c:v>34000</c:v>
                </c:pt>
                <c:pt idx="5">
                  <c:v>11000</c:v>
                </c:pt>
                <c:pt idx="6">
                  <c:v>17000</c:v>
                </c:pt>
                <c:pt idx="7">
                  <c:v>20000</c:v>
                </c:pt>
                <c:pt idx="8">
                  <c:v>21000</c:v>
                </c:pt>
                <c:pt idx="9">
                  <c:v>35000</c:v>
                </c:pt>
                <c:pt idx="10">
                  <c:v>28000</c:v>
                </c:pt>
                <c:pt idx="11">
                  <c:v>35000</c:v>
                </c:pt>
              </c:numCache>
            </c:numRef>
          </c:val>
        </c:ser>
        <c:ser>
          <c:idx val="1"/>
          <c:order val="1"/>
          <c:tx>
            <c:strRef>
              <c:f>'water Quality'!$B$15</c:f>
              <c:strCache>
                <c:ptCount val="1"/>
                <c:pt idx="0">
                  <c:v>2020</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Quality'!$F$15:$F$19</c:f>
              <c:numCache>
                <c:formatCode>General</c:formatCode>
                <c:ptCount val="5"/>
                <c:pt idx="0">
                  <c:v>30000</c:v>
                </c:pt>
                <c:pt idx="1">
                  <c:v>35000</c:v>
                </c:pt>
                <c:pt idx="2">
                  <c:v>25000</c:v>
                </c:pt>
                <c:pt idx="3">
                  <c:v>25000</c:v>
                </c:pt>
                <c:pt idx="4">
                  <c:v>20000</c:v>
                </c:pt>
              </c:numCache>
            </c:numRef>
          </c:val>
        </c:ser>
        <c:dLbls/>
        <c:marker val="1"/>
        <c:axId val="160302208"/>
        <c:axId val="160304128"/>
      </c:lineChart>
      <c:catAx>
        <c:axId val="160302208"/>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60304128"/>
        <c:crosses val="autoZero"/>
        <c:auto val="1"/>
        <c:lblAlgn val="ctr"/>
        <c:lblOffset val="100"/>
      </c:catAx>
      <c:valAx>
        <c:axId val="160304128"/>
        <c:scaling>
          <c:orientation val="minMax"/>
        </c:scaling>
        <c:axPos val="l"/>
        <c:title>
          <c:tx>
            <c:rich>
              <a:bodyPr rot="-5400000" vert="horz"/>
              <a:lstStyle/>
              <a:p>
                <a:pPr>
                  <a:defRPr/>
                </a:pPr>
                <a:r>
                  <a:rPr lang="en-US"/>
                  <a:t>MPN 100L</a:t>
                </a:r>
                <a:r>
                  <a:rPr lang="en-US" baseline="30000"/>
                  <a:t>-1</a:t>
                </a:r>
              </a:p>
            </c:rich>
          </c:tx>
        </c:title>
        <c:numFmt formatCode="General" sourceLinked="1"/>
        <c:tickLblPos val="nextTo"/>
        <c:crossAx val="160302208"/>
        <c:crosses val="autoZero"/>
        <c:crossBetween val="between"/>
      </c:valAx>
    </c:plotArea>
    <c:legend>
      <c:legendPos val="r"/>
      <c:layout>
        <c:manualLayout>
          <c:xMode val="edge"/>
          <c:yMode val="edge"/>
          <c:x val="0.7063934426229509"/>
          <c:y val="0.49708140230098913"/>
          <c:w val="0.13786885245901639"/>
          <c:h val="0.17728353299503363"/>
        </c:manualLayout>
      </c:layout>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Fecal coliform at Antaghat</a:t>
            </a:r>
          </a:p>
        </c:rich>
      </c:tx>
    </c:title>
    <c:plotArea>
      <c:layout>
        <c:manualLayout>
          <c:layoutTarget val="inner"/>
          <c:xMode val="edge"/>
          <c:yMode val="edge"/>
          <c:x val="0.17523840769903773"/>
          <c:y val="0.19480351414406533"/>
          <c:w val="0.79015048118985132"/>
          <c:h val="0.60956364829396326"/>
        </c:manualLayout>
      </c:layout>
      <c:lineChart>
        <c:grouping val="standard"/>
        <c:ser>
          <c:idx val="0"/>
          <c:order val="0"/>
          <c:tx>
            <c:strRef>
              <c:f>'water Quality'!$B$3</c:f>
              <c:strCache>
                <c:ptCount val="1"/>
                <c:pt idx="0">
                  <c:v>2019</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Quality'!$G$3:$G$14</c:f>
              <c:numCache>
                <c:formatCode>General</c:formatCode>
                <c:ptCount val="12"/>
                <c:pt idx="0">
                  <c:v>11000</c:v>
                </c:pt>
                <c:pt idx="1">
                  <c:v>24000</c:v>
                </c:pt>
                <c:pt idx="2">
                  <c:v>13000</c:v>
                </c:pt>
                <c:pt idx="3">
                  <c:v>11000</c:v>
                </c:pt>
                <c:pt idx="4">
                  <c:v>15000</c:v>
                </c:pt>
                <c:pt idx="5">
                  <c:v>1700</c:v>
                </c:pt>
                <c:pt idx="6">
                  <c:v>1400</c:v>
                </c:pt>
                <c:pt idx="7">
                  <c:v>1500</c:v>
                </c:pt>
                <c:pt idx="8">
                  <c:v>1700</c:v>
                </c:pt>
                <c:pt idx="9">
                  <c:v>17000</c:v>
                </c:pt>
                <c:pt idx="10">
                  <c:v>11000</c:v>
                </c:pt>
                <c:pt idx="11">
                  <c:v>15000</c:v>
                </c:pt>
              </c:numCache>
            </c:numRef>
          </c:val>
        </c:ser>
        <c:ser>
          <c:idx val="1"/>
          <c:order val="1"/>
          <c:tx>
            <c:strRef>
              <c:f>'water Quality'!$B$15</c:f>
              <c:strCache>
                <c:ptCount val="1"/>
                <c:pt idx="0">
                  <c:v>2020</c:v>
                </c:pt>
              </c:strCache>
            </c:strRef>
          </c:tx>
          <c:cat>
            <c:strRef>
              <c:f>'water Quality'!$C$3:$C$14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Quality'!$G$15:$G$19</c:f>
              <c:numCache>
                <c:formatCode>General</c:formatCode>
                <c:ptCount val="5"/>
                <c:pt idx="0">
                  <c:v>17000</c:v>
                </c:pt>
                <c:pt idx="1">
                  <c:v>28000</c:v>
                </c:pt>
                <c:pt idx="2">
                  <c:v>17000</c:v>
                </c:pt>
                <c:pt idx="3">
                  <c:v>11133</c:v>
                </c:pt>
                <c:pt idx="4">
                  <c:v>8000</c:v>
                </c:pt>
              </c:numCache>
            </c:numRef>
          </c:val>
        </c:ser>
        <c:dLbls/>
        <c:marker val="1"/>
        <c:axId val="160334592"/>
        <c:axId val="160336512"/>
      </c:lineChart>
      <c:catAx>
        <c:axId val="160334592"/>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60336512"/>
        <c:crosses val="autoZero"/>
        <c:auto val="1"/>
        <c:lblAlgn val="ctr"/>
        <c:lblOffset val="100"/>
      </c:catAx>
      <c:valAx>
        <c:axId val="160336512"/>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MPN 100L</a:t>
                </a:r>
                <a:r>
                  <a:rPr lang="en-IN" baseline="30000"/>
                  <a:t>-1</a:t>
                </a:r>
              </a:p>
            </c:rich>
          </c:tx>
        </c:title>
        <c:numFmt formatCode="General" sourceLinked="1"/>
        <c:tickLblPos val="nextTo"/>
        <c:crossAx val="160334592"/>
        <c:crosses val="autoZero"/>
        <c:crossBetween val="between"/>
      </c:valAx>
    </c:plotArea>
    <c:legend>
      <c:legendPos val="r"/>
      <c:layout>
        <c:manualLayout>
          <c:xMode val="edge"/>
          <c:yMode val="edge"/>
          <c:x val="0.83483333333333365"/>
          <c:y val="0.22409521726450865"/>
          <c:w val="0.14016666666666666"/>
          <c:h val="0.16743438320209986"/>
        </c:manualLayout>
      </c:layou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Total Coliform Gorhatta</a:t>
            </a:r>
          </a:p>
        </c:rich>
      </c:tx>
    </c:title>
    <c:plotArea>
      <c:layout>
        <c:manualLayout>
          <c:layoutTarget val="inner"/>
          <c:xMode val="edge"/>
          <c:yMode val="edge"/>
          <c:x val="0.17523840769903773"/>
          <c:y val="0.19480351414406533"/>
          <c:w val="0.81115901137357882"/>
          <c:h val="0.60956364829396326"/>
        </c:manualLayout>
      </c:layout>
      <c:lineChart>
        <c:grouping val="standard"/>
        <c:ser>
          <c:idx val="0"/>
          <c:order val="0"/>
          <c:tx>
            <c:strRef>
              <c:f>'water Quality'!$I$3</c:f>
              <c:strCache>
                <c:ptCount val="1"/>
                <c:pt idx="0">
                  <c:v>2019</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Quality'!$M$3:$M$14</c:f>
              <c:numCache>
                <c:formatCode>General</c:formatCode>
                <c:ptCount val="12"/>
                <c:pt idx="0">
                  <c:v>12000</c:v>
                </c:pt>
                <c:pt idx="1">
                  <c:v>9500</c:v>
                </c:pt>
                <c:pt idx="2">
                  <c:v>9500</c:v>
                </c:pt>
                <c:pt idx="3">
                  <c:v>9000</c:v>
                </c:pt>
                <c:pt idx="4">
                  <c:v>9000</c:v>
                </c:pt>
                <c:pt idx="5">
                  <c:v>6300</c:v>
                </c:pt>
                <c:pt idx="6">
                  <c:v>24000</c:v>
                </c:pt>
                <c:pt idx="7">
                  <c:v>22000</c:v>
                </c:pt>
                <c:pt idx="8">
                  <c:v>22000</c:v>
                </c:pt>
                <c:pt idx="9">
                  <c:v>17000</c:v>
                </c:pt>
                <c:pt idx="10">
                  <c:v>15000</c:v>
                </c:pt>
                <c:pt idx="11">
                  <c:v>14000</c:v>
                </c:pt>
              </c:numCache>
            </c:numRef>
          </c:val>
        </c:ser>
        <c:ser>
          <c:idx val="1"/>
          <c:order val="1"/>
          <c:tx>
            <c:strRef>
              <c:f>'water Quality'!$I$15</c:f>
              <c:strCache>
                <c:ptCount val="1"/>
                <c:pt idx="0">
                  <c:v>2020</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Quality'!$M$15:$M$19</c:f>
              <c:numCache>
                <c:formatCode>General</c:formatCode>
                <c:ptCount val="5"/>
                <c:pt idx="0">
                  <c:v>14500</c:v>
                </c:pt>
                <c:pt idx="1">
                  <c:v>15000</c:v>
                </c:pt>
                <c:pt idx="2">
                  <c:v>11000</c:v>
                </c:pt>
                <c:pt idx="3">
                  <c:v>3300</c:v>
                </c:pt>
              </c:numCache>
            </c:numRef>
          </c:val>
        </c:ser>
        <c:dLbls/>
        <c:marker val="1"/>
        <c:axId val="160395648"/>
        <c:axId val="160397568"/>
      </c:lineChart>
      <c:catAx>
        <c:axId val="160395648"/>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60397568"/>
        <c:crosses val="autoZero"/>
        <c:auto val="1"/>
        <c:lblAlgn val="ctr"/>
        <c:lblOffset val="100"/>
      </c:catAx>
      <c:valAx>
        <c:axId val="160397568"/>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MPN 100L</a:t>
                </a:r>
                <a:r>
                  <a:rPr lang="en-IN" baseline="30000"/>
                  <a:t>-1</a:t>
                </a:r>
              </a:p>
            </c:rich>
          </c:tx>
          <c:layout>
            <c:manualLayout>
              <c:xMode val="edge"/>
              <c:yMode val="edge"/>
              <c:x val="3.0555555555555575E-2"/>
              <c:y val="0.33776975794692332"/>
            </c:manualLayout>
          </c:layout>
        </c:title>
        <c:numFmt formatCode="General" sourceLinked="1"/>
        <c:tickLblPos val="nextTo"/>
        <c:crossAx val="160395648"/>
        <c:crosses val="autoZero"/>
        <c:crossBetween val="between"/>
      </c:valAx>
    </c:plotArea>
    <c:legend>
      <c:legendPos val="r"/>
      <c:layout>
        <c:manualLayout>
          <c:xMode val="edge"/>
          <c:yMode val="edge"/>
          <c:x val="0.8181666666666666"/>
          <c:y val="0.55279892096821248"/>
          <c:w val="0.14016666666666666"/>
          <c:h val="0.16743438320209986"/>
        </c:manualLayout>
      </c:layout>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Fecal</a:t>
            </a:r>
            <a:r>
              <a:rPr lang="en-IN" baseline="0"/>
              <a:t> Coliform Gorhatta</a:t>
            </a:r>
            <a:endParaRPr lang="en-IN"/>
          </a:p>
        </c:rich>
      </c:tx>
    </c:title>
    <c:plotArea>
      <c:layout>
        <c:manualLayout>
          <c:layoutTarget val="inner"/>
          <c:xMode val="edge"/>
          <c:yMode val="edge"/>
          <c:x val="0.17125240594925634"/>
          <c:y val="0.19480351414406533"/>
          <c:w val="0.81531102362204722"/>
          <c:h val="0.5540080927384079"/>
        </c:manualLayout>
      </c:layout>
      <c:lineChart>
        <c:grouping val="standard"/>
        <c:ser>
          <c:idx val="0"/>
          <c:order val="0"/>
          <c:tx>
            <c:strRef>
              <c:f>'water Quality'!$I$3</c:f>
              <c:strCache>
                <c:ptCount val="1"/>
                <c:pt idx="0">
                  <c:v>2019</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Quality'!$N$3:$N$14</c:f>
              <c:numCache>
                <c:formatCode>General</c:formatCode>
                <c:ptCount val="12"/>
                <c:pt idx="0">
                  <c:v>5100</c:v>
                </c:pt>
                <c:pt idx="1">
                  <c:v>5600</c:v>
                </c:pt>
                <c:pt idx="2">
                  <c:v>5600</c:v>
                </c:pt>
                <c:pt idx="3">
                  <c:v>5000</c:v>
                </c:pt>
                <c:pt idx="4">
                  <c:v>4100</c:v>
                </c:pt>
                <c:pt idx="5">
                  <c:v>1100</c:v>
                </c:pt>
                <c:pt idx="6">
                  <c:v>2100</c:v>
                </c:pt>
                <c:pt idx="7">
                  <c:v>3000</c:v>
                </c:pt>
                <c:pt idx="8">
                  <c:v>3400</c:v>
                </c:pt>
                <c:pt idx="9">
                  <c:v>9000</c:v>
                </c:pt>
                <c:pt idx="10">
                  <c:v>8000</c:v>
                </c:pt>
                <c:pt idx="11">
                  <c:v>7500</c:v>
                </c:pt>
              </c:numCache>
            </c:numRef>
          </c:val>
        </c:ser>
        <c:ser>
          <c:idx val="1"/>
          <c:order val="1"/>
          <c:tx>
            <c:strRef>
              <c:f>'water Quality'!$I$15</c:f>
              <c:strCache>
                <c:ptCount val="1"/>
                <c:pt idx="0">
                  <c:v>2020</c:v>
                </c:pt>
              </c:strCache>
            </c:strRef>
          </c:tx>
          <c:cat>
            <c:strRef>
              <c:f>'water Quality'!$J$3:$J$14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'water Quality'!$N$15:$N$18</c:f>
              <c:numCache>
                <c:formatCode>General</c:formatCode>
                <c:ptCount val="4"/>
                <c:pt idx="0">
                  <c:v>6000</c:v>
                </c:pt>
                <c:pt idx="1">
                  <c:v>5500</c:v>
                </c:pt>
                <c:pt idx="2">
                  <c:v>1900</c:v>
                </c:pt>
                <c:pt idx="3">
                  <c:v>1800</c:v>
                </c:pt>
              </c:numCache>
            </c:numRef>
          </c:val>
        </c:ser>
        <c:dLbls/>
        <c:marker val="1"/>
        <c:axId val="156975104"/>
        <c:axId val="156977024"/>
      </c:lineChart>
      <c:catAx>
        <c:axId val="156975104"/>
        <c:scaling>
          <c:orientation val="minMax"/>
        </c:scaling>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Sampling Month</a:t>
                </a:r>
              </a:p>
            </c:rich>
          </c:tx>
        </c:title>
        <c:tickLblPos val="nextTo"/>
        <c:crossAx val="156977024"/>
        <c:crosses val="autoZero"/>
        <c:auto val="1"/>
        <c:lblAlgn val="ctr"/>
        <c:lblOffset val="100"/>
      </c:catAx>
      <c:valAx>
        <c:axId val="156977024"/>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a:t>MPN 100L-1</a:t>
                </a:r>
              </a:p>
            </c:rich>
          </c:tx>
        </c:title>
        <c:numFmt formatCode="General" sourceLinked="1"/>
        <c:tickLblPos val="nextTo"/>
        <c:crossAx val="156975104"/>
        <c:crosses val="autoZero"/>
        <c:crossBetween val="between"/>
      </c:valAx>
    </c:plotArea>
    <c:legend>
      <c:legendPos val="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dirty="0"/>
              <a:t>Zooplankton Abundance at Anta </a:t>
            </a:r>
            <a:r>
              <a:rPr lang="en-IN" dirty="0" err="1"/>
              <a:t>Ghat</a:t>
            </a:r>
            <a:endParaRPr lang="en-IN" dirty="0"/>
          </a:p>
        </c:rich>
      </c:tx>
    </c:title>
    <c:plotArea>
      <c:layout>
        <c:manualLayout>
          <c:layoutTarget val="inner"/>
          <c:xMode val="edge"/>
          <c:yMode val="edge"/>
          <c:x val="0.11815916214356698"/>
          <c:y val="0.10024409448818934"/>
          <c:w val="0.8142292893000026"/>
          <c:h val="0.74761805120065561"/>
        </c:manualLayout>
      </c:layout>
      <c:lineChart>
        <c:grouping val="standard"/>
        <c:ser>
          <c:idx val="0"/>
          <c:order val="0"/>
          <c:tx>
            <c:strRef>
              <c:f>Sheet3!$A$7</c:f>
              <c:strCache>
                <c:ptCount val="1"/>
                <c:pt idx="0">
                  <c:v>2018</c:v>
                </c:pt>
              </c:strCache>
            </c:strRef>
          </c:tx>
          <c:cat>
            <c:strRef>
              <c:f>Sheet3!$B$7:$B$18</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Sheet3!$X$7:$X$18</c:f>
              <c:numCache>
                <c:formatCode>General</c:formatCode>
                <c:ptCount val="12"/>
                <c:pt idx="0">
                  <c:v>14.600000000000001</c:v>
                </c:pt>
                <c:pt idx="1">
                  <c:v>8</c:v>
                </c:pt>
                <c:pt idx="2">
                  <c:v>4.8</c:v>
                </c:pt>
                <c:pt idx="3">
                  <c:v>1.4</c:v>
                </c:pt>
                <c:pt idx="4">
                  <c:v>4.3333333333333401</c:v>
                </c:pt>
                <c:pt idx="5">
                  <c:v>6.6000000000000005</c:v>
                </c:pt>
                <c:pt idx="6">
                  <c:v>13.600000000000001</c:v>
                </c:pt>
                <c:pt idx="7">
                  <c:v>1.7999999999999985</c:v>
                </c:pt>
                <c:pt idx="8">
                  <c:v>2.2000000000000002</c:v>
                </c:pt>
                <c:pt idx="9">
                  <c:v>5.1000000000000005</c:v>
                </c:pt>
                <c:pt idx="10">
                  <c:v>4.2</c:v>
                </c:pt>
                <c:pt idx="11">
                  <c:v>5.8000000000000007</c:v>
                </c:pt>
              </c:numCache>
            </c:numRef>
          </c:val>
        </c:ser>
        <c:ser>
          <c:idx val="1"/>
          <c:order val="1"/>
          <c:tx>
            <c:strRef>
              <c:f>Sheet3!$A$19</c:f>
              <c:strCache>
                <c:ptCount val="1"/>
                <c:pt idx="0">
                  <c:v>2019</c:v>
                </c:pt>
              </c:strCache>
            </c:strRef>
          </c:tx>
          <c:cat>
            <c:strRef>
              <c:f>Sheet3!$B$7:$B$18</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Sheet3!$X$19:$X$30</c:f>
              <c:numCache>
                <c:formatCode>General</c:formatCode>
                <c:ptCount val="12"/>
                <c:pt idx="0">
                  <c:v>6</c:v>
                </c:pt>
                <c:pt idx="1">
                  <c:v>6.6000000000000005</c:v>
                </c:pt>
                <c:pt idx="2">
                  <c:v>24.179999999999993</c:v>
                </c:pt>
                <c:pt idx="3">
                  <c:v>10.600000000000001</c:v>
                </c:pt>
                <c:pt idx="4">
                  <c:v>3.3000000000000003</c:v>
                </c:pt>
                <c:pt idx="5">
                  <c:v>12.2</c:v>
                </c:pt>
                <c:pt idx="6">
                  <c:v>0.60000000000000064</c:v>
                </c:pt>
                <c:pt idx="7">
                  <c:v>1.8</c:v>
                </c:pt>
                <c:pt idx="8">
                  <c:v>1.2</c:v>
                </c:pt>
                <c:pt idx="9">
                  <c:v>7.700000000000002</c:v>
                </c:pt>
                <c:pt idx="10">
                  <c:v>4.6000000000000005</c:v>
                </c:pt>
                <c:pt idx="11">
                  <c:v>2.7</c:v>
                </c:pt>
              </c:numCache>
            </c:numRef>
          </c:val>
        </c:ser>
        <c:ser>
          <c:idx val="2"/>
          <c:order val="2"/>
          <c:tx>
            <c:strRef>
              <c:f>Sheet3!$A$31</c:f>
              <c:strCache>
                <c:ptCount val="1"/>
                <c:pt idx="0">
                  <c:v>2020</c:v>
                </c:pt>
              </c:strCache>
            </c:strRef>
          </c:tx>
          <c:cat>
            <c:strRef>
              <c:f>Sheet3!$B$7:$B$18</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Sheet3!$X$31:$X$35</c:f>
              <c:numCache>
                <c:formatCode>General</c:formatCode>
                <c:ptCount val="5"/>
                <c:pt idx="0">
                  <c:v>6.4000000000000012</c:v>
                </c:pt>
                <c:pt idx="1">
                  <c:v>7.1999999999999975</c:v>
                </c:pt>
                <c:pt idx="2">
                  <c:v>1.4</c:v>
                </c:pt>
                <c:pt idx="3">
                  <c:v>6.9999999999999991</c:v>
                </c:pt>
                <c:pt idx="4">
                  <c:v>14.700000000000003</c:v>
                </c:pt>
              </c:numCache>
            </c:numRef>
          </c:val>
        </c:ser>
        <c:dLbls/>
        <c:marker val="1"/>
        <c:axId val="168892672"/>
        <c:axId val="168907136"/>
      </c:lineChart>
      <c:catAx>
        <c:axId val="168892672"/>
        <c:scaling>
          <c:orientation val="minMax"/>
        </c:scaling>
        <c:axPos val="b"/>
        <c:title>
          <c:tx>
            <c:rich>
              <a:bodyPr/>
              <a:lstStyle/>
              <a:p>
                <a:pPr>
                  <a:defRPr sz="1100"/>
                </a:pPr>
                <a:r>
                  <a:rPr lang="en-IN" sz="1100"/>
                  <a:t>Sampling Month</a:t>
                </a:r>
              </a:p>
            </c:rich>
          </c:tx>
        </c:title>
        <c:tickLblPos val="nextTo"/>
        <c:crossAx val="168907136"/>
        <c:crosses val="autoZero"/>
        <c:auto val="1"/>
        <c:lblAlgn val="ctr"/>
        <c:lblOffset val="100"/>
      </c:catAx>
      <c:valAx>
        <c:axId val="168907136"/>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100" b="1" i="0" u="none" strike="noStrike" kern="1200" baseline="0">
                    <a:solidFill>
                      <a:sysClr val="windowText" lastClr="000000"/>
                    </a:solidFill>
                    <a:latin typeface="+mn-lt"/>
                    <a:ea typeface="+mn-ea"/>
                    <a:cs typeface="+mn-cs"/>
                  </a:defRPr>
                </a:pPr>
                <a:r>
                  <a:rPr lang="en-IN" sz="1100"/>
                  <a:t>Abundance L</a:t>
                </a:r>
                <a:r>
                  <a:rPr lang="en-IN" sz="1100" baseline="30000"/>
                  <a:t>-1</a:t>
                </a:r>
              </a:p>
            </c:rich>
          </c:tx>
        </c:title>
        <c:numFmt formatCode="General" sourceLinked="1"/>
        <c:tickLblPos val="nextTo"/>
        <c:crossAx val="168892672"/>
        <c:crosses val="autoZero"/>
        <c:crossBetween val="between"/>
      </c:valAx>
    </c:plotArea>
    <c:legend>
      <c:legendPos val="r"/>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0CEBB6-ED7F-4570-A599-220F6BA79A3A}" type="datetimeFigureOut">
              <a:rPr lang="en-US" smtClean="0"/>
              <a:pPr/>
              <a:t>8/24/2020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EDEB4F-EEBE-40D3-B351-450664042D98}" type="slidenum">
              <a:rPr lang="en-US" smtClean="0"/>
              <a:pPr/>
              <a:t>‹#›</a:t>
            </a:fld>
            <a:endParaRPr lang="en-US"/>
          </a:p>
        </p:txBody>
      </p:sp>
    </p:spTree>
    <p:extLst>
      <p:ext uri="{BB962C8B-B14F-4D97-AF65-F5344CB8AC3E}">
        <p14:creationId xmlns:p14="http://schemas.microsoft.com/office/powerpoint/2010/main" xmlns="" val="2371815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EDEB4F-EEBE-40D3-B351-450664042D98}"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EDEB4F-EEBE-40D3-B351-450664042D98}"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8/24/2020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8/24/2020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downtoearth.org.in/news/wildlife-biodiversity/covid-19-lockdown-a-blessing-for-the-endangered-gangetic-dolphin-in-bihar-experts-7047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ramkumar@cub.ac.in"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mailto:Ecosystem.kumar@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COVID-19_pandemic_lockdown_in_Indi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2686050"/>
          </a:xfrm>
        </p:spPr>
        <p:txBody>
          <a:bodyPr>
            <a:normAutofit fontScale="90000"/>
          </a:bodyPr>
          <a:lstStyle/>
          <a:p>
            <a:r>
              <a:rPr lang="en-IN" b="1" dirty="0" smtClean="0"/>
              <a:t>Covid-19 driven nationwide lockdown affects zooplankton community structure in River </a:t>
            </a:r>
            <a:r>
              <a:rPr lang="en-IN" b="1" dirty="0" err="1" smtClean="0"/>
              <a:t>Ganga</a:t>
            </a:r>
            <a:r>
              <a:rPr lang="en-IN" b="1" dirty="0" smtClean="0"/>
              <a:t> at Patna</a:t>
            </a:r>
            <a:endParaRPr lang="en-US" dirty="0"/>
          </a:p>
        </p:txBody>
      </p:sp>
      <p:sp>
        <p:nvSpPr>
          <p:cNvPr id="3" name="Subtitle 2"/>
          <p:cNvSpPr>
            <a:spLocks noGrp="1"/>
          </p:cNvSpPr>
          <p:nvPr>
            <p:ph type="subTitle" idx="1"/>
          </p:nvPr>
        </p:nvSpPr>
        <p:spPr>
          <a:xfrm>
            <a:off x="762000" y="4648200"/>
            <a:ext cx="7854696" cy="1752600"/>
          </a:xfrm>
        </p:spPr>
        <p:txBody>
          <a:bodyPr>
            <a:normAutofit fontScale="92500" lnSpcReduction="10000"/>
          </a:bodyPr>
          <a:lstStyle/>
          <a:p>
            <a:r>
              <a:rPr lang="en-US" dirty="0" smtClean="0"/>
              <a:t>Ram Kumar</a:t>
            </a:r>
          </a:p>
          <a:p>
            <a:r>
              <a:rPr lang="en-US" dirty="0" smtClean="0"/>
              <a:t>Dean  School of Earth. Biological and </a:t>
            </a:r>
          </a:p>
          <a:p>
            <a:r>
              <a:rPr lang="en-US" dirty="0" smtClean="0"/>
              <a:t>Environmental Sciences</a:t>
            </a:r>
          </a:p>
          <a:p>
            <a:r>
              <a:rPr lang="en-US" dirty="0" smtClean="0"/>
              <a:t>Central University of South Bihar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sz="2800" b="1" dirty="0" smtClean="0">
                <a:latin typeface="Arial" pitchFamily="34" charset="0"/>
                <a:cs typeface="Arial" pitchFamily="34" charset="0"/>
              </a:rPr>
              <a:t>Water samples:</a:t>
            </a:r>
            <a:endParaRPr lang="en-IN" sz="2800" b="1" dirty="0">
              <a:latin typeface="Arial" pitchFamily="34" charset="0"/>
              <a:cs typeface="Arial" pitchFamily="34" charset="0"/>
            </a:endParaRPr>
          </a:p>
        </p:txBody>
      </p:sp>
      <p:sp>
        <p:nvSpPr>
          <p:cNvPr id="3" name="Content Placeholder 2"/>
          <p:cNvSpPr>
            <a:spLocks noGrp="1"/>
          </p:cNvSpPr>
          <p:nvPr>
            <p:ph idx="1"/>
          </p:nvPr>
        </p:nvSpPr>
        <p:spPr>
          <a:xfrm>
            <a:off x="457200" y="2971800"/>
            <a:ext cx="8229600" cy="3352800"/>
          </a:xfrm>
        </p:spPr>
        <p:txBody>
          <a:bodyPr>
            <a:normAutofit lnSpcReduction="10000"/>
          </a:bodyPr>
          <a:lstStyle/>
          <a:p>
            <a:r>
              <a:rPr lang="en-US" sz="2400" b="1" dirty="0" smtClean="0">
                <a:solidFill>
                  <a:srgbClr val="7030A0"/>
                </a:solidFill>
                <a:latin typeface="Arial" pitchFamily="34" charset="0"/>
                <a:cs typeface="Arial" pitchFamily="34" charset="0"/>
              </a:rPr>
              <a:t>During each sampling, the water samples </a:t>
            </a:r>
            <a:r>
              <a:rPr lang="en-US" sz="2400" b="1" dirty="0">
                <a:solidFill>
                  <a:srgbClr val="7030A0"/>
                </a:solidFill>
                <a:latin typeface="Arial" pitchFamily="34" charset="0"/>
                <a:cs typeface="Arial" pitchFamily="34" charset="0"/>
              </a:rPr>
              <a:t>were also collected to monitor </a:t>
            </a:r>
            <a:r>
              <a:rPr lang="en-US" sz="2400" b="1" dirty="0" smtClean="0">
                <a:solidFill>
                  <a:srgbClr val="7030A0"/>
                </a:solidFill>
                <a:latin typeface="Arial" pitchFamily="34" charset="0"/>
                <a:cs typeface="Arial" pitchFamily="34" charset="0"/>
              </a:rPr>
              <a:t>other microbial and chemical properties</a:t>
            </a:r>
          </a:p>
          <a:p>
            <a:r>
              <a:rPr lang="en-US" sz="2400" b="1" dirty="0" smtClean="0">
                <a:solidFill>
                  <a:srgbClr val="7030A0"/>
                </a:solidFill>
                <a:latin typeface="Arial" pitchFamily="34" charset="0"/>
                <a:cs typeface="Arial" pitchFamily="34" charset="0"/>
              </a:rPr>
              <a:t>Total coliform</a:t>
            </a:r>
          </a:p>
          <a:p>
            <a:r>
              <a:rPr lang="en-US" sz="2400" b="1" dirty="0" smtClean="0">
                <a:solidFill>
                  <a:srgbClr val="7030A0"/>
                </a:solidFill>
                <a:latin typeface="Arial" pitchFamily="34" charset="0"/>
                <a:cs typeface="Arial" pitchFamily="34" charset="0"/>
              </a:rPr>
              <a:t>Fecal coliform</a:t>
            </a:r>
          </a:p>
          <a:p>
            <a:r>
              <a:rPr lang="en-US" sz="2400" b="1" dirty="0" smtClean="0">
                <a:solidFill>
                  <a:srgbClr val="7030A0"/>
                </a:solidFill>
                <a:latin typeface="Arial" pitchFamily="34" charset="0"/>
                <a:cs typeface="Arial" pitchFamily="34" charset="0"/>
              </a:rPr>
              <a:t>Dissolved oxygen</a:t>
            </a:r>
          </a:p>
          <a:p>
            <a:r>
              <a:rPr lang="en-US" sz="2400" b="1" dirty="0" smtClean="0">
                <a:solidFill>
                  <a:srgbClr val="7030A0"/>
                </a:solidFill>
                <a:latin typeface="Arial" pitchFamily="34" charset="0"/>
                <a:cs typeface="Arial" pitchFamily="34" charset="0"/>
              </a:rPr>
              <a:t>BOD</a:t>
            </a:r>
          </a:p>
          <a:p>
            <a:r>
              <a:rPr lang="en-US" sz="2400" b="1" dirty="0" smtClean="0">
                <a:solidFill>
                  <a:srgbClr val="7030A0"/>
                </a:solidFill>
                <a:latin typeface="Arial" pitchFamily="34" charset="0"/>
                <a:cs typeface="Arial" pitchFamily="34" charset="0"/>
              </a:rPr>
              <a:t>COD, TSS &amp; TDS</a:t>
            </a:r>
            <a:endParaRPr lang="en-IN" sz="2400" b="1" dirty="0">
              <a:solidFill>
                <a:srgbClr val="7030A0"/>
              </a:solidFill>
              <a:latin typeface="Arial" pitchFamily="34" charset="0"/>
              <a:cs typeface="Arial" pitchFamily="34" charset="0"/>
            </a:endParaRPr>
          </a:p>
        </p:txBody>
      </p:sp>
      <p:sp>
        <p:nvSpPr>
          <p:cNvPr id="4" name="TextBox 3"/>
          <p:cNvSpPr txBox="1"/>
          <p:nvPr/>
        </p:nvSpPr>
        <p:spPr>
          <a:xfrm>
            <a:off x="381000" y="1447800"/>
            <a:ext cx="7696200" cy="1323439"/>
          </a:xfrm>
          <a:prstGeom prst="rect">
            <a:avLst/>
          </a:prstGeom>
          <a:noFill/>
        </p:spPr>
        <p:txBody>
          <a:bodyPr wrap="square" rtlCol="0">
            <a:spAutoFit/>
          </a:bodyPr>
          <a:lstStyle/>
          <a:p>
            <a:pPr marL="342900" indent="-342900">
              <a:buFont typeface="Arial" pitchFamily="34" charset="0"/>
              <a:buChar char="•"/>
            </a:pPr>
            <a:r>
              <a:rPr lang="en-IN" sz="2000" b="1" dirty="0" smtClean="0">
                <a:solidFill>
                  <a:srgbClr val="002060"/>
                </a:solidFill>
                <a:latin typeface="Arial" pitchFamily="34" charset="0"/>
                <a:cs typeface="Arial" pitchFamily="34" charset="0"/>
              </a:rPr>
              <a:t>Through </a:t>
            </a:r>
            <a:r>
              <a:rPr lang="en-IN" sz="2000" b="1" dirty="0">
                <a:solidFill>
                  <a:srgbClr val="002060"/>
                </a:solidFill>
                <a:latin typeface="Arial" pitchFamily="34" charset="0"/>
                <a:cs typeface="Arial" pitchFamily="34" charset="0"/>
              </a:rPr>
              <a:t>routine monitoring of water quality of river ganga at selected </a:t>
            </a:r>
            <a:r>
              <a:rPr lang="en-IN" sz="2000" b="1" dirty="0" smtClean="0">
                <a:solidFill>
                  <a:srgbClr val="002060"/>
                </a:solidFill>
                <a:latin typeface="Arial" pitchFamily="34" charset="0"/>
                <a:cs typeface="Arial" pitchFamily="34" charset="0"/>
              </a:rPr>
              <a:t>sites in Patna,  </a:t>
            </a:r>
            <a:r>
              <a:rPr lang="en-IN" sz="2000" b="1" dirty="0">
                <a:solidFill>
                  <a:srgbClr val="002060"/>
                </a:solidFill>
                <a:latin typeface="Arial" pitchFamily="34" charset="0"/>
                <a:cs typeface="Arial" pitchFamily="34" charset="0"/>
              </a:rPr>
              <a:t>we studied the impact of lockdown on the quality of Ganga river water and </a:t>
            </a:r>
            <a:r>
              <a:rPr lang="en-IN" sz="2000" b="1" dirty="0" err="1">
                <a:solidFill>
                  <a:srgbClr val="002060"/>
                </a:solidFill>
                <a:latin typeface="Arial" pitchFamily="34" charset="0"/>
                <a:cs typeface="Arial" pitchFamily="34" charset="0"/>
              </a:rPr>
              <a:t>zooplanktonic</a:t>
            </a:r>
            <a:r>
              <a:rPr lang="en-IN" sz="2000" b="1" dirty="0">
                <a:solidFill>
                  <a:srgbClr val="002060"/>
                </a:solidFill>
                <a:latin typeface="Arial" pitchFamily="34" charset="0"/>
                <a:cs typeface="Arial" pitchFamily="34" charset="0"/>
              </a:rPr>
              <a:t> diversity at selected site </a:t>
            </a:r>
          </a:p>
        </p:txBody>
      </p:sp>
    </p:spTree>
    <p:extLst>
      <p:ext uri="{BB962C8B-B14F-4D97-AF65-F5344CB8AC3E}">
        <p14:creationId xmlns:p14="http://schemas.microsoft.com/office/powerpoint/2010/main" xmlns="" val="3539341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Area</a:t>
            </a:r>
            <a:endParaRPr lang="en-US" dirty="0"/>
          </a:p>
        </p:txBody>
      </p:sp>
      <p:pic>
        <p:nvPicPr>
          <p:cNvPr id="1026" name="Picture 2" descr="G:\ganga.jpg"/>
          <p:cNvPicPr>
            <a:picLocks noGrp="1" noChangeAspect="1" noChangeArrowheads="1"/>
          </p:cNvPicPr>
          <p:nvPr>
            <p:ph idx="1"/>
          </p:nvPr>
        </p:nvPicPr>
        <p:blipFill>
          <a:blip r:embed="rId2" cstate="print"/>
          <a:stretch>
            <a:fillRect/>
          </a:stretch>
        </p:blipFill>
        <p:spPr bwMode="auto">
          <a:xfrm>
            <a:off x="1645708" y="1935163"/>
            <a:ext cx="5852583" cy="4389437"/>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Results</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r>
              <a:rPr lang="en-IN" dirty="0" smtClean="0"/>
              <a:t>The parameters indicating high level of river pollution have subsided during the lockdown period. </a:t>
            </a:r>
          </a:p>
          <a:p>
            <a:pPr marL="0" indent="0">
              <a:buNone/>
            </a:pPr>
            <a:endParaRPr lang="en-IN" dirty="0" smtClean="0"/>
          </a:p>
          <a:p>
            <a:r>
              <a:rPr lang="en-IN" dirty="0" smtClean="0"/>
              <a:t>Amount of dissolved oxygen has increased significantly</a:t>
            </a:r>
          </a:p>
          <a:p>
            <a:r>
              <a:rPr lang="en-IN" dirty="0" smtClean="0"/>
              <a:t>While those of COD, BOD, total suspended solid (TSS), total dissolved solid (TDS), recorded decreasing trend</a:t>
            </a:r>
          </a:p>
          <a:p>
            <a:pPr marL="0" indent="0">
              <a:buNone/>
            </a:pPr>
            <a:endParaRPr lang="en-IN" dirty="0" smtClean="0"/>
          </a:p>
          <a:p>
            <a:r>
              <a:rPr lang="en-IN" dirty="0" smtClean="0"/>
              <a:t> Total coliform (TC) as well as faecal coliform (FC) records significantly decreased values. </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33400"/>
          <a:ext cx="4343400" cy="31702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609600" y="3733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nvGraphicFramePr>
        <p:xfrm>
          <a:off x="4876800" y="990600"/>
          <a:ext cx="4267200" cy="2819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p:cNvGraphicFramePr/>
          <p:nvPr/>
        </p:nvGraphicFramePr>
        <p:xfrm>
          <a:off x="4953000" y="3886200"/>
          <a:ext cx="4191000" cy="27432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990600"/>
          <a:ext cx="4648200" cy="25907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0" y="35814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nvGraphicFramePr>
        <p:xfrm>
          <a:off x="4572000" y="1143000"/>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p:cNvGraphicFramePr/>
          <p:nvPr/>
        </p:nvGraphicFramePr>
        <p:xfrm>
          <a:off x="4572000" y="3886200"/>
          <a:ext cx="4572000" cy="27432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Zooplanktonic</a:t>
            </a:r>
            <a:r>
              <a:rPr lang="en-US" dirty="0"/>
              <a:t> diversity</a:t>
            </a:r>
          </a:p>
        </p:txBody>
      </p:sp>
      <p:sp>
        <p:nvSpPr>
          <p:cNvPr id="3" name="Content Placeholder 2"/>
          <p:cNvSpPr>
            <a:spLocks noGrp="1"/>
          </p:cNvSpPr>
          <p:nvPr>
            <p:ph idx="1"/>
          </p:nvPr>
        </p:nvSpPr>
        <p:spPr/>
        <p:txBody>
          <a:bodyPr>
            <a:normAutofit/>
          </a:bodyPr>
          <a:lstStyle/>
          <a:p>
            <a:r>
              <a:rPr lang="en-US" dirty="0" err="1" smtClean="0"/>
              <a:t>Zooplanktonic</a:t>
            </a:r>
            <a:r>
              <a:rPr lang="en-US" dirty="0" smtClean="0"/>
              <a:t> diversity shows increasing trends after starting of lockdown at both of the site.</a:t>
            </a:r>
          </a:p>
          <a:p>
            <a:r>
              <a:rPr lang="en-US" dirty="0" err="1" smtClean="0"/>
              <a:t>Cladoceren</a:t>
            </a:r>
            <a:r>
              <a:rPr lang="en-US" dirty="0" smtClean="0"/>
              <a:t> abundance is increasing as the lockdown is extended, </a:t>
            </a:r>
          </a:p>
          <a:p>
            <a:r>
              <a:rPr lang="en-US" dirty="0" smtClean="0"/>
              <a:t>The rotifer abundance decreases, </a:t>
            </a:r>
          </a:p>
          <a:p>
            <a:r>
              <a:rPr lang="en-US" dirty="0" smtClean="0"/>
              <a:t>While TC and FC also records decreasing during the lockdown. </a:t>
            </a:r>
          </a:p>
          <a:p>
            <a:r>
              <a:rPr lang="en-US" dirty="0" smtClean="0"/>
              <a:t>The results indicate that the bottom up effect might be working as Dolphins are spotted more frequently during the lock down.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944562"/>
          </a:xfrm>
        </p:spPr>
        <p:style>
          <a:lnRef idx="1">
            <a:schemeClr val="accent1"/>
          </a:lnRef>
          <a:fillRef idx="2">
            <a:schemeClr val="accent1"/>
          </a:fillRef>
          <a:effectRef idx="1">
            <a:schemeClr val="accent1"/>
          </a:effectRef>
          <a:fontRef idx="minor">
            <a:schemeClr val="dk1"/>
          </a:fontRef>
        </p:style>
        <p:txBody>
          <a:bodyPr/>
          <a:lstStyle/>
          <a:p>
            <a:r>
              <a:rPr lang="en-US" dirty="0" smtClean="0"/>
              <a:t>Bottom up Effect</a:t>
            </a:r>
            <a:endParaRPr lang="en-US" dirty="0"/>
          </a:p>
        </p:txBody>
      </p:sp>
      <p:sp>
        <p:nvSpPr>
          <p:cNvPr id="4" name="Rectangle 3"/>
          <p:cNvSpPr/>
          <p:nvPr/>
        </p:nvSpPr>
        <p:spPr>
          <a:xfrm>
            <a:off x="3581400" y="1828800"/>
            <a:ext cx="26670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Dolphin</a:t>
            </a:r>
            <a:endParaRPr lang="en-US" b="1" dirty="0"/>
          </a:p>
        </p:txBody>
      </p:sp>
      <p:sp>
        <p:nvSpPr>
          <p:cNvPr id="5" name="Rectangle 4"/>
          <p:cNvSpPr/>
          <p:nvPr/>
        </p:nvSpPr>
        <p:spPr>
          <a:xfrm>
            <a:off x="3581400" y="2895600"/>
            <a:ext cx="27432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Fishes</a:t>
            </a:r>
            <a:endParaRPr lang="en-US" b="1" dirty="0"/>
          </a:p>
        </p:txBody>
      </p:sp>
      <p:sp>
        <p:nvSpPr>
          <p:cNvPr id="6" name="Rectangle 5"/>
          <p:cNvSpPr/>
          <p:nvPr/>
        </p:nvSpPr>
        <p:spPr>
          <a:xfrm>
            <a:off x="4876800" y="4953000"/>
            <a:ext cx="1600200"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err="1" smtClean="0"/>
              <a:t>Cladocerens</a:t>
            </a:r>
            <a:endParaRPr lang="en-US" b="1" dirty="0"/>
          </a:p>
        </p:txBody>
      </p:sp>
      <p:sp>
        <p:nvSpPr>
          <p:cNvPr id="7" name="Rectangle 6"/>
          <p:cNvSpPr/>
          <p:nvPr/>
        </p:nvSpPr>
        <p:spPr>
          <a:xfrm>
            <a:off x="3200400" y="4953000"/>
            <a:ext cx="1600200"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Rotifer</a:t>
            </a:r>
            <a:endParaRPr lang="en-US" b="1" dirty="0"/>
          </a:p>
        </p:txBody>
      </p:sp>
      <p:sp>
        <p:nvSpPr>
          <p:cNvPr id="8" name="Rectangle 7"/>
          <p:cNvSpPr/>
          <p:nvPr/>
        </p:nvSpPr>
        <p:spPr>
          <a:xfrm>
            <a:off x="3200400" y="5791200"/>
            <a:ext cx="1371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TC/FC</a:t>
            </a:r>
            <a:endParaRPr lang="en-US" b="1" dirty="0"/>
          </a:p>
        </p:txBody>
      </p:sp>
      <p:sp>
        <p:nvSpPr>
          <p:cNvPr id="13" name="Curved Up Arrow 12"/>
          <p:cNvSpPr/>
          <p:nvPr/>
        </p:nvSpPr>
        <p:spPr>
          <a:xfrm rot="16200000">
            <a:off x="6286500" y="2324100"/>
            <a:ext cx="914400" cy="533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urved Up Arrow 13"/>
          <p:cNvSpPr/>
          <p:nvPr/>
        </p:nvSpPr>
        <p:spPr>
          <a:xfrm rot="16200000">
            <a:off x="6362700" y="3467100"/>
            <a:ext cx="914400" cy="533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urved Up Arrow 14"/>
          <p:cNvSpPr/>
          <p:nvPr/>
        </p:nvSpPr>
        <p:spPr>
          <a:xfrm rot="16200000">
            <a:off x="6438900" y="4533900"/>
            <a:ext cx="914400" cy="533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Curved Up Arrow 15"/>
          <p:cNvSpPr/>
          <p:nvPr/>
        </p:nvSpPr>
        <p:spPr>
          <a:xfrm rot="16200000">
            <a:off x="6362700" y="5524500"/>
            <a:ext cx="914400" cy="533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ounded Rectangle 16"/>
          <p:cNvSpPr/>
          <p:nvPr/>
        </p:nvSpPr>
        <p:spPr>
          <a:xfrm>
            <a:off x="990600" y="2057400"/>
            <a:ext cx="1981200" cy="4038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Aquatic community in river </a:t>
            </a:r>
            <a:r>
              <a:rPr lang="en-US" b="1" dirty="0" err="1" smtClean="0"/>
              <a:t>Ganga</a:t>
            </a:r>
            <a:r>
              <a:rPr lang="en-US" b="1" dirty="0" smtClean="0"/>
              <a:t> </a:t>
            </a:r>
            <a:endParaRPr lang="en-US" b="1" dirty="0"/>
          </a:p>
        </p:txBody>
      </p:sp>
      <p:sp>
        <p:nvSpPr>
          <p:cNvPr id="18" name="Rectangle 17"/>
          <p:cNvSpPr/>
          <p:nvPr/>
        </p:nvSpPr>
        <p:spPr>
          <a:xfrm>
            <a:off x="4800600" y="5791200"/>
            <a:ext cx="16002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Phytoplankton</a:t>
            </a:r>
            <a:endParaRPr lang="en-US" b="1" dirty="0"/>
          </a:p>
        </p:txBody>
      </p:sp>
      <p:sp>
        <p:nvSpPr>
          <p:cNvPr id="19" name="Rectangle 18"/>
          <p:cNvSpPr/>
          <p:nvPr/>
        </p:nvSpPr>
        <p:spPr>
          <a:xfrm>
            <a:off x="3733800" y="3962400"/>
            <a:ext cx="27432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Juvenile fishes</a:t>
            </a:r>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Zooplankton Abundance at Anta </a:t>
            </a:r>
            <a:r>
              <a:rPr lang="en-IN" dirty="0" err="1"/>
              <a:t>Ghat</a:t>
            </a:r>
            <a:endParaRPr lang="en-US" dirty="0"/>
          </a:p>
        </p:txBody>
      </p:sp>
      <p:graphicFrame>
        <p:nvGraphicFramePr>
          <p:cNvPr id="4" name="Content Placeholder 3"/>
          <p:cNvGraphicFramePr>
            <a:graphicFrameLocks noGrp="1"/>
          </p:cNvGraphicFramePr>
          <p:nvPr>
            <p:ph idx="1"/>
          </p:nvPr>
        </p:nvGraphicFramePr>
        <p:xfrm>
          <a:off x="304800" y="16764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Species richness</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Zooplankton Abundance</a:t>
            </a:r>
            <a:endParaRPr lang="en-US" dirty="0"/>
          </a:p>
        </p:txBody>
      </p:sp>
      <p:graphicFrame>
        <p:nvGraphicFramePr>
          <p:cNvPr id="6" name="Content Placeholder 5"/>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Abstract </a:t>
            </a:r>
            <a:endParaRPr lang="en-US" dirty="0"/>
          </a:p>
        </p:txBody>
      </p:sp>
      <p:pic>
        <p:nvPicPr>
          <p:cNvPr id="1026" name="Picture 2" descr="G:\DBT\data\graphical abstract.tif"/>
          <p:cNvPicPr>
            <a:picLocks noGrp="1" noChangeAspect="1" noChangeArrowheads="1"/>
          </p:cNvPicPr>
          <p:nvPr>
            <p:ph idx="1"/>
          </p:nvPr>
        </p:nvPicPr>
        <p:blipFill>
          <a:blip r:embed="rId2" cstate="print"/>
          <a:srcRect/>
          <a:stretch>
            <a:fillRect/>
          </a:stretch>
        </p:blipFill>
        <p:spPr bwMode="auto">
          <a:xfrm>
            <a:off x="1645708" y="1935163"/>
            <a:ext cx="5852583" cy="4389437"/>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Species richness</a:t>
            </a:r>
          </a:p>
        </p:txBody>
      </p:sp>
      <p:graphicFrame>
        <p:nvGraphicFramePr>
          <p:cNvPr id="6" name="Content Placeholder 5"/>
          <p:cNvGraphicFramePr>
            <a:graphicFrameLocks noGrp="1"/>
          </p:cNvGraphicFramePr>
          <p:nvPr>
            <p:ph idx="1"/>
          </p:nvPr>
        </p:nvGraphicFramePr>
        <p:xfrm>
          <a:off x="457200" y="1981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0" y="1600200"/>
          <a:ext cx="91440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IN" dirty="0"/>
          </a:p>
        </p:txBody>
      </p:sp>
      <p:sp>
        <p:nvSpPr>
          <p:cNvPr id="3" name="Content Placeholder 2"/>
          <p:cNvSpPr>
            <a:spLocks noGrp="1"/>
          </p:cNvSpPr>
          <p:nvPr>
            <p:ph idx="1"/>
          </p:nvPr>
        </p:nvSpPr>
        <p:spPr/>
        <p:txBody>
          <a:bodyPr>
            <a:normAutofit/>
          </a:bodyPr>
          <a:lstStyle/>
          <a:p>
            <a:pPr marL="0" indent="0">
              <a:buNone/>
            </a:pPr>
            <a:r>
              <a:rPr lang="en-US" sz="2800" b="1" dirty="0" err="1" smtClean="0">
                <a:solidFill>
                  <a:srgbClr val="C00000"/>
                </a:solidFill>
              </a:rPr>
              <a:t>DBT,Govt</a:t>
            </a:r>
            <a:r>
              <a:rPr lang="en-US" sz="2800" b="1" dirty="0" smtClean="0">
                <a:solidFill>
                  <a:srgbClr val="C00000"/>
                </a:solidFill>
              </a:rPr>
              <a:t> of India for the project </a:t>
            </a:r>
            <a:r>
              <a:rPr lang="en-US" sz="2800" b="1" dirty="0">
                <a:solidFill>
                  <a:srgbClr val="C00000"/>
                </a:solidFill>
              </a:rPr>
              <a:t>(</a:t>
            </a:r>
            <a:r>
              <a:rPr lang="en-IN" sz="2800" b="1" dirty="0">
                <a:solidFill>
                  <a:srgbClr val="C00000"/>
                </a:solidFill>
              </a:rPr>
              <a:t>BT/PR20543/BCE/8/1398/2016</a:t>
            </a:r>
            <a:r>
              <a:rPr lang="en-IN" sz="2800" b="1" dirty="0" smtClean="0">
                <a:solidFill>
                  <a:srgbClr val="C00000"/>
                </a:solidFill>
              </a:rPr>
              <a:t>)</a:t>
            </a:r>
          </a:p>
          <a:p>
            <a:pPr marL="0" indent="0">
              <a:buNone/>
            </a:pPr>
            <a:endParaRPr lang="en-IN" sz="2800" b="1" dirty="0" smtClean="0">
              <a:solidFill>
                <a:srgbClr val="C00000"/>
              </a:solidFill>
            </a:endParaRPr>
          </a:p>
          <a:p>
            <a:pPr marL="0" indent="0">
              <a:buNone/>
            </a:pPr>
            <a:r>
              <a:rPr lang="en-US" sz="2400" b="1" dirty="0" smtClean="0">
                <a:solidFill>
                  <a:srgbClr val="C00000"/>
                </a:solidFill>
                <a:latin typeface="Arial" pitchFamily="34" charset="0"/>
                <a:cs typeface="Arial" pitchFamily="34" charset="0"/>
              </a:rPr>
              <a:t>Prof. C. R. </a:t>
            </a:r>
            <a:r>
              <a:rPr lang="en-US" sz="2400" b="1" dirty="0" err="1" smtClean="0">
                <a:solidFill>
                  <a:srgbClr val="C00000"/>
                </a:solidFill>
                <a:latin typeface="Arial" pitchFamily="34" charset="0"/>
                <a:cs typeface="Arial" pitchFamily="34" charset="0"/>
              </a:rPr>
              <a:t>Babu</a:t>
            </a:r>
            <a:r>
              <a:rPr lang="en-US" sz="2400" b="1" dirty="0" smtClean="0">
                <a:solidFill>
                  <a:srgbClr val="C00000"/>
                </a:solidFill>
                <a:latin typeface="Arial" pitchFamily="34" charset="0"/>
                <a:cs typeface="Arial" pitchFamily="34" charset="0"/>
              </a:rPr>
              <a:t>, University of Delhi, for guidance to continue study during lock down and compare the data with previous years</a:t>
            </a:r>
          </a:p>
          <a:p>
            <a:pPr marL="0" indent="0">
              <a:buNone/>
            </a:pPr>
            <a:r>
              <a:rPr lang="en-US" sz="2400" b="1" dirty="0" smtClean="0">
                <a:solidFill>
                  <a:schemeClr val="accent1"/>
                </a:solidFill>
                <a:latin typeface="Arial" pitchFamily="34" charset="0"/>
                <a:cs typeface="Arial" pitchFamily="34" charset="0"/>
              </a:rPr>
              <a:t>Dr. </a:t>
            </a:r>
            <a:r>
              <a:rPr lang="en-US" sz="2400" b="1" dirty="0" err="1" smtClean="0">
                <a:solidFill>
                  <a:schemeClr val="accent1"/>
                </a:solidFill>
                <a:latin typeface="Arial" pitchFamily="34" charset="0"/>
                <a:cs typeface="Arial" pitchFamily="34" charset="0"/>
              </a:rPr>
              <a:t>Dilip</a:t>
            </a:r>
            <a:r>
              <a:rPr lang="en-US" sz="2400" b="1" dirty="0" smtClean="0">
                <a:solidFill>
                  <a:schemeClr val="accent1"/>
                </a:solidFill>
                <a:latin typeface="Arial" pitchFamily="34" charset="0"/>
                <a:cs typeface="Arial" pitchFamily="34" charset="0"/>
              </a:rPr>
              <a:t> Kumar for consistent guidance during the project work </a:t>
            </a:r>
          </a:p>
          <a:p>
            <a:pPr marL="0" indent="0">
              <a:buNone/>
            </a:pPr>
            <a:endParaRPr lang="en-US" sz="2400" b="1" dirty="0" smtClean="0">
              <a:solidFill>
                <a:schemeClr val="accent1"/>
              </a:solidFill>
              <a:latin typeface="Arial" pitchFamily="34" charset="0"/>
              <a:cs typeface="Arial" pitchFamily="34" charset="0"/>
            </a:endParaRPr>
          </a:p>
          <a:p>
            <a:pPr marL="0" indent="0">
              <a:buNone/>
            </a:pPr>
            <a:r>
              <a:rPr lang="en-US" sz="2400" b="1" dirty="0" smtClean="0">
                <a:solidFill>
                  <a:srgbClr val="C00000"/>
                </a:solidFill>
                <a:latin typeface="Arial" pitchFamily="34" charset="0"/>
                <a:cs typeface="Arial" pitchFamily="34" charset="0"/>
              </a:rPr>
              <a:t>Research Scholars; Kumar </a:t>
            </a:r>
            <a:r>
              <a:rPr lang="en-US" sz="2400" b="1" dirty="0" err="1" smtClean="0">
                <a:solidFill>
                  <a:srgbClr val="C00000"/>
                </a:solidFill>
                <a:latin typeface="Arial" pitchFamily="34" charset="0"/>
                <a:cs typeface="Arial" pitchFamily="34" charset="0"/>
              </a:rPr>
              <a:t>Rajan</a:t>
            </a:r>
            <a:r>
              <a:rPr lang="en-US" sz="2400" b="1" dirty="0" smtClean="0">
                <a:solidFill>
                  <a:srgbClr val="C00000"/>
                </a:solidFill>
                <a:latin typeface="Arial" pitchFamily="34" charset="0"/>
                <a:cs typeface="Arial" pitchFamily="34" charset="0"/>
              </a:rPr>
              <a:t>, </a:t>
            </a:r>
            <a:r>
              <a:rPr lang="en-US" sz="2400" b="1" dirty="0" err="1" smtClean="0">
                <a:solidFill>
                  <a:srgbClr val="C00000"/>
                </a:solidFill>
                <a:latin typeface="Arial" pitchFamily="34" charset="0"/>
                <a:cs typeface="Arial" pitchFamily="34" charset="0"/>
              </a:rPr>
              <a:t>Anant</a:t>
            </a:r>
            <a:r>
              <a:rPr lang="en-US" sz="2400" b="1" dirty="0" smtClean="0">
                <a:solidFill>
                  <a:srgbClr val="C00000"/>
                </a:solidFill>
                <a:latin typeface="Arial" pitchFamily="34" charset="0"/>
                <a:cs typeface="Arial" pitchFamily="34" charset="0"/>
              </a:rPr>
              <a:t> and others</a:t>
            </a:r>
            <a:endParaRPr lang="en-IN" sz="2400" dirty="0">
              <a:latin typeface="Arial" pitchFamily="34" charset="0"/>
              <a:cs typeface="Arial" pitchFamily="34" charset="0"/>
            </a:endParaRPr>
          </a:p>
        </p:txBody>
      </p:sp>
    </p:spTree>
    <p:extLst>
      <p:ext uri="{BB962C8B-B14F-4D97-AF65-F5344CB8AC3E}">
        <p14:creationId xmlns:p14="http://schemas.microsoft.com/office/powerpoint/2010/main" xmlns="" val="2704680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Roy, S. P., Roy, R., </a:t>
            </a:r>
            <a:r>
              <a:rPr lang="en-US" dirty="0" err="1" smtClean="0"/>
              <a:t>Prabhakar</a:t>
            </a:r>
            <a:r>
              <a:rPr lang="en-US" dirty="0" smtClean="0"/>
              <a:t>, A. K., </a:t>
            </a:r>
            <a:r>
              <a:rPr lang="en-US" dirty="0" err="1" smtClean="0"/>
              <a:t>Pandey</a:t>
            </a:r>
            <a:r>
              <a:rPr lang="en-US" dirty="0" smtClean="0"/>
              <a:t>, A., Kumar, R., &amp; Tseng, L. C. (2013). </a:t>
            </a:r>
            <a:r>
              <a:rPr lang="en-US" dirty="0" err="1" smtClean="0"/>
              <a:t>Spatio</a:t>
            </a:r>
            <a:r>
              <a:rPr lang="en-US" dirty="0" smtClean="0"/>
              <a:t>-temporal distribution and community structure of zooplankton in the </a:t>
            </a:r>
            <a:r>
              <a:rPr lang="en-US" dirty="0" err="1" smtClean="0"/>
              <a:t>Gangetic</a:t>
            </a:r>
            <a:r>
              <a:rPr lang="en-US" dirty="0" smtClean="0"/>
              <a:t> Dolphin Sanctuary, 2009. </a:t>
            </a:r>
            <a:r>
              <a:rPr lang="en-US" i="1" dirty="0" smtClean="0"/>
              <a:t>Aquatic Ecosystem Health &amp; Management</a:t>
            </a:r>
            <a:r>
              <a:rPr lang="en-US" dirty="0" smtClean="0"/>
              <a:t>, </a:t>
            </a:r>
            <a:r>
              <a:rPr lang="en-US" i="1" dirty="0" smtClean="0"/>
              <a:t>16</a:t>
            </a:r>
            <a:r>
              <a:rPr lang="en-US" dirty="0" smtClean="0"/>
              <a:t>(4), 374-384.</a:t>
            </a:r>
          </a:p>
          <a:p>
            <a:r>
              <a:rPr lang="en-US" dirty="0" err="1" smtClean="0"/>
              <a:t>Canadas</a:t>
            </a:r>
            <a:r>
              <a:rPr lang="en-US" dirty="0" smtClean="0"/>
              <a:t>, A.R., </a:t>
            </a:r>
            <a:r>
              <a:rPr lang="en-US" dirty="0" err="1" smtClean="0"/>
              <a:t>Sagarminga</a:t>
            </a:r>
            <a:r>
              <a:rPr lang="en-US" dirty="0" smtClean="0"/>
              <a:t>, R., Garcia-</a:t>
            </a:r>
            <a:r>
              <a:rPr lang="en-US" dirty="0" err="1" smtClean="0"/>
              <a:t>Tiscar</a:t>
            </a:r>
            <a:r>
              <a:rPr lang="en-US" dirty="0" smtClean="0"/>
              <a:t>, S., 2002. Cetacean distribution related with depth and slope in the Mediterranean waters off southern Spain. Deep-Sea Research I 49 (11), 2053–2073.</a:t>
            </a:r>
          </a:p>
          <a:p>
            <a:r>
              <a:rPr lang="en-US" dirty="0" smtClean="0"/>
              <a:t>Yen, P., </a:t>
            </a:r>
            <a:r>
              <a:rPr lang="en-US" dirty="0" err="1" smtClean="0"/>
              <a:t>Sydeman</a:t>
            </a:r>
            <a:r>
              <a:rPr lang="en-US" dirty="0" smtClean="0"/>
              <a:t>, W.J., </a:t>
            </a:r>
            <a:r>
              <a:rPr lang="en-US" dirty="0" err="1" smtClean="0"/>
              <a:t>Hyrenbach</a:t>
            </a:r>
            <a:r>
              <a:rPr lang="en-US" dirty="0" smtClean="0"/>
              <a:t>, K.D., 2004. Marine bird and cetacean association with bathymetric habitats and shallow-water topographies: implications for </a:t>
            </a:r>
            <a:r>
              <a:rPr lang="en-US" dirty="0" err="1" smtClean="0"/>
              <a:t>trophic</a:t>
            </a:r>
            <a:r>
              <a:rPr lang="en-US" dirty="0" smtClean="0"/>
              <a:t> transfer and conservation. Journal of Marine Systems 50 (1/2), 79–99.</a:t>
            </a:r>
          </a:p>
          <a:p>
            <a:r>
              <a:rPr lang="en-US" dirty="0" err="1" smtClean="0"/>
              <a:t>Tynan</a:t>
            </a:r>
            <a:r>
              <a:rPr lang="en-US" dirty="0" smtClean="0"/>
              <a:t>, C.T., </a:t>
            </a:r>
            <a:r>
              <a:rPr lang="en-US" dirty="0" err="1" smtClean="0"/>
              <a:t>Ainley</a:t>
            </a:r>
            <a:r>
              <a:rPr lang="en-US" dirty="0" smtClean="0"/>
              <a:t>, D.G., Barth, J.A., Cowles, T.J., Pierce, S.D., Spear, L.B., 2005. Cetacean distribution related to ocean processes in the northern California Current System. Deep-Sea Research I 52 (1/2).</a:t>
            </a:r>
          </a:p>
          <a:p>
            <a:r>
              <a:rPr lang="en-US" dirty="0" err="1" smtClean="0"/>
              <a:t>Croll</a:t>
            </a:r>
            <a:r>
              <a:rPr lang="en-US" dirty="0" smtClean="0"/>
              <a:t>, D.A., </a:t>
            </a:r>
            <a:r>
              <a:rPr lang="en-US" dirty="0" err="1" smtClean="0"/>
              <a:t>Marinovic</a:t>
            </a:r>
            <a:r>
              <a:rPr lang="en-US" dirty="0" smtClean="0"/>
              <a:t>, B., Benson, S., Chavez, F.P., Black, N., </a:t>
            </a:r>
            <a:r>
              <a:rPr lang="en-US" dirty="0" err="1" smtClean="0"/>
              <a:t>Ternullo</a:t>
            </a:r>
            <a:r>
              <a:rPr lang="en-US" dirty="0" smtClean="0"/>
              <a:t>, R., </a:t>
            </a:r>
            <a:r>
              <a:rPr lang="en-US" dirty="0" err="1" smtClean="0"/>
              <a:t>Tershy</a:t>
            </a:r>
            <a:r>
              <a:rPr lang="en-US" dirty="0" smtClean="0"/>
              <a:t>, B.R., 2005. From wind to whales: </a:t>
            </a:r>
            <a:r>
              <a:rPr lang="en-US" dirty="0" err="1" smtClean="0"/>
              <a:t>trophic</a:t>
            </a:r>
            <a:r>
              <a:rPr lang="en-US" dirty="0" smtClean="0"/>
              <a:t> links in a coastal upwelling system. Marine Ecology Progress Series 289, 117–130.</a:t>
            </a:r>
          </a:p>
          <a:p>
            <a:r>
              <a:rPr lang="en-US" dirty="0" smtClean="0"/>
              <a:t>Down to earth (Wednesday 15 April 2020) </a:t>
            </a:r>
            <a:r>
              <a:rPr lang="en-US" dirty="0" smtClean="0">
                <a:hlinkClick r:id="rId2"/>
              </a:rPr>
              <a:t>https://www.downtoearth.org.in/news/wildlife-biodiversity/covid-19-lockdown-a-blessing-for-the-endangered-gangetic-dolphin-in-bihar-experts-70470</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8300" y="762000"/>
            <a:ext cx="5791200" cy="1600200"/>
          </a:xfrm>
        </p:spPr>
        <p:txBody>
          <a:bodyPr/>
          <a:lstStyle/>
          <a:p>
            <a:pPr algn="ctr">
              <a:buNone/>
            </a:pPr>
            <a:r>
              <a:rPr lang="en-US" b="1" dirty="0" smtClean="0"/>
              <a:t>Thank you for your attention</a:t>
            </a:r>
            <a:endParaRPr lang="en-US" b="1" dirty="0"/>
          </a:p>
        </p:txBody>
      </p:sp>
      <p:pic>
        <p:nvPicPr>
          <p:cNvPr id="2050" name="Picture 2" descr="A Gangetic Dolphin. Photo: Wikimedia Commons"/>
          <p:cNvPicPr>
            <a:picLocks noChangeAspect="1" noChangeArrowheads="1"/>
          </p:cNvPicPr>
          <p:nvPr/>
        </p:nvPicPr>
        <p:blipFill>
          <a:blip r:embed="rId2" cstate="print"/>
          <a:srcRect l="2344" r="7813"/>
          <a:stretch>
            <a:fillRect/>
          </a:stretch>
        </p:blipFill>
        <p:spPr bwMode="auto">
          <a:xfrm>
            <a:off x="117231" y="1524000"/>
            <a:ext cx="8763000" cy="3457576"/>
          </a:xfrm>
          <a:prstGeom prst="rect">
            <a:avLst/>
          </a:prstGeom>
          <a:noFill/>
        </p:spPr>
      </p:pic>
      <p:sp>
        <p:nvSpPr>
          <p:cNvPr id="2" name="TextBox 1"/>
          <p:cNvSpPr txBox="1"/>
          <p:nvPr/>
        </p:nvSpPr>
        <p:spPr>
          <a:xfrm>
            <a:off x="4648200" y="5334000"/>
            <a:ext cx="4343400" cy="923330"/>
          </a:xfrm>
          <a:prstGeom prst="rect">
            <a:avLst/>
          </a:prstGeom>
          <a:noFill/>
        </p:spPr>
        <p:txBody>
          <a:bodyPr wrap="square" rtlCol="0">
            <a:spAutoFit/>
          </a:bodyPr>
          <a:lstStyle/>
          <a:p>
            <a:r>
              <a:rPr lang="en-US" dirty="0" smtClean="0"/>
              <a:t>Prof. Ram </a:t>
            </a:r>
            <a:r>
              <a:rPr lang="en-US" dirty="0"/>
              <a:t>Kumar</a:t>
            </a:r>
          </a:p>
          <a:p>
            <a:r>
              <a:rPr lang="en-US" dirty="0" smtClean="0">
                <a:hlinkClick r:id="rId3"/>
              </a:rPr>
              <a:t>ramkumar@cub.ac.in</a:t>
            </a:r>
            <a:r>
              <a:rPr lang="en-US" dirty="0" smtClean="0"/>
              <a:t>;</a:t>
            </a:r>
          </a:p>
          <a:p>
            <a:r>
              <a:rPr lang="en-US" dirty="0">
                <a:hlinkClick r:id="rId4"/>
              </a:rPr>
              <a:t>e</a:t>
            </a:r>
            <a:r>
              <a:rPr lang="en-US" dirty="0" smtClean="0">
                <a:hlinkClick r:id="rId4"/>
              </a:rPr>
              <a:t>cosystem.kumar@gmail.com</a:t>
            </a:r>
            <a:r>
              <a:rPr lang="en-US" dirty="0" smtClean="0"/>
              <a:t>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The Gangetic river Dolphin is mainly solitary and non social, once in a while found in little gatherings. </a:t>
            </a:r>
          </a:p>
          <a:p>
            <a:pPr marL="0" indent="0">
              <a:buNone/>
            </a:pPr>
            <a:endParaRPr lang="en-US" dirty="0" smtClean="0"/>
          </a:p>
          <a:p>
            <a:r>
              <a:rPr lang="en-US" dirty="0" smtClean="0"/>
              <a:t>Prey accessibility,  water quality and volume are restrictive factors for their abundance. </a:t>
            </a:r>
          </a:p>
          <a:p>
            <a:pPr marL="0" indent="0">
              <a:buNone/>
            </a:pPr>
            <a:endParaRPr lang="en-US" dirty="0" smtClean="0"/>
          </a:p>
          <a:p>
            <a:r>
              <a:rPr lang="en-US" dirty="0" smtClean="0"/>
              <a:t>An indicator species for the river ecosystem, being at the apex of the food chain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distribution and ecology of dolphins is affected by several abiotic and biotic factors (</a:t>
            </a:r>
            <a:r>
              <a:rPr lang="en-US" dirty="0" err="1" smtClean="0"/>
              <a:t>Canadas</a:t>
            </a:r>
            <a:r>
              <a:rPr lang="en-US" dirty="0" smtClean="0"/>
              <a:t> et al., 2002; Yen et al., 2004; </a:t>
            </a:r>
            <a:r>
              <a:rPr lang="en-US" dirty="0" err="1" smtClean="0"/>
              <a:t>Tynan</a:t>
            </a:r>
            <a:r>
              <a:rPr lang="en-US" dirty="0" smtClean="0"/>
              <a:t> et al., 2005), </a:t>
            </a:r>
          </a:p>
          <a:p>
            <a:r>
              <a:rPr lang="en-US" dirty="0" smtClean="0"/>
              <a:t>However, the ecological field studies of dolphins become challenging. </a:t>
            </a:r>
          </a:p>
          <a:p>
            <a:pPr marL="0" indent="0">
              <a:buNone/>
            </a:pPr>
            <a:endParaRPr lang="en-US" dirty="0" smtClean="0"/>
          </a:p>
          <a:p>
            <a:r>
              <a:rPr lang="en-US" dirty="0" smtClean="0"/>
              <a:t>The task is to observe and count dolphins while simultaneously measuring physical variables and plankton and fish abundance at relevant spatial and temporal scales (</a:t>
            </a:r>
            <a:r>
              <a:rPr lang="en-US" dirty="0" err="1" smtClean="0"/>
              <a:t>Croll</a:t>
            </a:r>
            <a:r>
              <a:rPr lang="en-US" dirty="0" smtClean="0"/>
              <a:t> et al., 2005).</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dirty="0" smtClean="0"/>
              <a:t>Govt. of India declared nation wide lock down on  </a:t>
            </a:r>
            <a:r>
              <a:rPr lang="en-IN" dirty="0"/>
              <a:t>24 March 2020, </a:t>
            </a:r>
            <a:r>
              <a:rPr lang="en-IN" dirty="0" smtClean="0"/>
              <a:t>limiting </a:t>
            </a:r>
            <a:r>
              <a:rPr lang="en-IN" dirty="0"/>
              <a:t>movement of the entire 1.3 billion population of India as a preventive measure against the COVID-19 pandemic in India</a:t>
            </a:r>
            <a:r>
              <a:rPr lang="en-IN" dirty="0" smtClean="0"/>
              <a:t>.</a:t>
            </a:r>
          </a:p>
          <a:p>
            <a:endParaRPr lang="en-IN" baseline="30000" dirty="0">
              <a:hlinkClick r:id="rId2"/>
            </a:endParaRPr>
          </a:p>
          <a:p>
            <a:r>
              <a:rPr lang="en-US" dirty="0" smtClean="0"/>
              <a:t>Lock down completely stopped industrial units and people’s movement, some reports suggested that dolphins started appearing at many sites and self purification machinery of the ecosystem started functioning optimally in the absence of human intervention.  </a:t>
            </a:r>
            <a:endParaRPr lang="en-IN" dirty="0" smtClean="0"/>
          </a:p>
          <a:p>
            <a:endParaRPr lang="en-IN" dirty="0"/>
          </a:p>
          <a:p>
            <a:r>
              <a:rPr lang="en-US" dirty="0" smtClean="0"/>
              <a:t>The short term changes in the aquatic ecosystems can be reflected in changes in zooplankton community structure.</a:t>
            </a:r>
          </a:p>
          <a:p>
            <a:r>
              <a:rPr lang="en-US" dirty="0" smtClean="0"/>
              <a:t>Zooplankton are reliable indicators of the aquatic ecosystems</a:t>
            </a:r>
          </a:p>
          <a:p>
            <a:endParaRPr lang="en-US" dirty="0" smtClean="0"/>
          </a:p>
          <a:p>
            <a:r>
              <a:rPr lang="en-US" dirty="0"/>
              <a:t>They show immediate response to </a:t>
            </a:r>
            <a:r>
              <a:rPr lang="en-US" dirty="0" smtClean="0"/>
              <a:t>changes </a:t>
            </a:r>
            <a:r>
              <a:rPr lang="en-US" dirty="0"/>
              <a:t>in its ambient environment in terms of relative abundance, functional groups and production of resting stages. </a:t>
            </a:r>
            <a:endParaRPr lang="en-US" dirty="0" smtClean="0"/>
          </a:p>
          <a:p>
            <a:pPr marL="0" indent="0">
              <a:buNone/>
            </a:pPr>
            <a:endParaRPr lang="en-IN" dirty="0"/>
          </a:p>
        </p:txBody>
      </p:sp>
    </p:spTree>
    <p:extLst>
      <p:ext uri="{BB962C8B-B14F-4D97-AF65-F5344CB8AC3E}">
        <p14:creationId xmlns:p14="http://schemas.microsoft.com/office/powerpoint/2010/main" xmlns="" val="2749160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They constitute the food base for many invertebrates, their developing stages and larval fish, </a:t>
            </a:r>
          </a:p>
          <a:p>
            <a:r>
              <a:rPr lang="en-US" dirty="0" smtClean="0"/>
              <a:t>They are an important driver of community structures in aquatic ecosystems (Cohen et al., 2003; Roy, 2007; </a:t>
            </a:r>
            <a:r>
              <a:rPr lang="en-US" dirty="0" err="1" smtClean="0"/>
              <a:t>Nautiyal</a:t>
            </a:r>
            <a:r>
              <a:rPr lang="en-US" dirty="0" smtClean="0"/>
              <a:t>, 2010</a:t>
            </a:r>
          </a:p>
          <a:p>
            <a:endParaRPr lang="en-US" dirty="0" smtClean="0"/>
          </a:p>
          <a:p>
            <a:r>
              <a:rPr lang="en-US" dirty="0" smtClean="0"/>
              <a:t>The zooplankton community was represented by diverse feeding groups including herbivores, carnivores, </a:t>
            </a:r>
            <a:r>
              <a:rPr lang="en-US" dirty="0" err="1" smtClean="0"/>
              <a:t>detritivores</a:t>
            </a:r>
            <a:r>
              <a:rPr lang="en-US" dirty="0" smtClean="0"/>
              <a:t> and </a:t>
            </a:r>
            <a:r>
              <a:rPr lang="en-US" dirty="0" err="1" smtClean="0"/>
              <a:t>bacterivores</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IN" dirty="0"/>
          </a:p>
        </p:txBody>
      </p:sp>
      <p:sp>
        <p:nvSpPr>
          <p:cNvPr id="3" name="Content Placeholder 2"/>
          <p:cNvSpPr>
            <a:spLocks noGrp="1"/>
          </p:cNvSpPr>
          <p:nvPr>
            <p:ph idx="1"/>
          </p:nvPr>
        </p:nvSpPr>
        <p:spPr/>
        <p:txBody>
          <a:bodyPr/>
          <a:lstStyle/>
          <a:p>
            <a:r>
              <a:rPr lang="en-US" dirty="0"/>
              <a:t>The short term changes in the aquatic ecosystems can be reflected in changes in zooplankton community structure.</a:t>
            </a:r>
          </a:p>
          <a:p>
            <a:r>
              <a:rPr lang="en-US" dirty="0"/>
              <a:t>Zooplankton are reliable indicators of the aquatic ecosystems</a:t>
            </a:r>
          </a:p>
          <a:p>
            <a:r>
              <a:rPr lang="en-US" dirty="0" smtClean="0"/>
              <a:t>They </a:t>
            </a:r>
            <a:r>
              <a:rPr lang="en-US" dirty="0"/>
              <a:t>show immediate response to changes in its ambient environment in terms of relative abundance, functional groups and production of resting stages.</a:t>
            </a:r>
            <a:endParaRPr lang="en-IN" dirty="0"/>
          </a:p>
        </p:txBody>
      </p:sp>
    </p:spTree>
    <p:extLst>
      <p:ext uri="{BB962C8B-B14F-4D97-AF65-F5344CB8AC3E}">
        <p14:creationId xmlns:p14="http://schemas.microsoft.com/office/powerpoint/2010/main" xmlns="" val="1226368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229600" cy="743712"/>
          </a:xfrm>
        </p:spPr>
        <p:txBody>
          <a:bodyPr>
            <a:noAutofit/>
          </a:bodyPr>
          <a:lstStyle/>
          <a:p>
            <a:r>
              <a:rPr lang="en-US" sz="2400" b="1" dirty="0">
                <a:latin typeface="Arial" pitchFamily="34" charset="0"/>
                <a:cs typeface="Arial" pitchFamily="34" charset="0"/>
              </a:rPr>
              <a:t>To elicit the impact of the current lock down </a:t>
            </a:r>
            <a:r>
              <a:rPr lang="en-US" sz="2400" b="1" dirty="0" smtClean="0">
                <a:latin typeface="Arial" pitchFamily="34" charset="0"/>
                <a:cs typeface="Arial" pitchFamily="34" charset="0"/>
              </a:rPr>
              <a:t>-</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we </a:t>
            </a:r>
            <a:r>
              <a:rPr lang="en-US" sz="2400" b="1" dirty="0">
                <a:latin typeface="Arial" pitchFamily="34" charset="0"/>
                <a:cs typeface="Arial" pitchFamily="34" charset="0"/>
              </a:rPr>
              <a:t>compared zooplankton abundance, diversity and community structure of </a:t>
            </a:r>
            <a:r>
              <a:rPr lang="en-US" sz="2400" b="1" dirty="0" smtClean="0">
                <a:latin typeface="Arial" pitchFamily="34" charset="0"/>
                <a:cs typeface="Arial" pitchFamily="34" charset="0"/>
              </a:rPr>
              <a:t>zooplankton</a:t>
            </a:r>
            <a:endParaRPr lang="en-IN" sz="2400" b="1" dirty="0">
              <a:latin typeface="Arial" pitchFamily="34" charset="0"/>
              <a:cs typeface="Arial" pitchFamily="34" charset="0"/>
            </a:endParaRPr>
          </a:p>
        </p:txBody>
      </p:sp>
      <p:sp>
        <p:nvSpPr>
          <p:cNvPr id="3" name="Content Placeholder 2"/>
          <p:cNvSpPr>
            <a:spLocks noGrp="1"/>
          </p:cNvSpPr>
          <p:nvPr>
            <p:ph idx="1"/>
          </p:nvPr>
        </p:nvSpPr>
        <p:spPr>
          <a:xfrm>
            <a:off x="457200" y="2209800"/>
            <a:ext cx="8229600" cy="4114800"/>
          </a:xfrm>
        </p:spPr>
        <p:txBody>
          <a:bodyPr>
            <a:normAutofit fontScale="92500" lnSpcReduction="10000"/>
          </a:bodyPr>
          <a:lstStyle/>
          <a:p>
            <a:pPr marL="0" indent="0">
              <a:buNone/>
            </a:pPr>
            <a:r>
              <a:rPr lang="en-US" b="1" dirty="0" smtClean="0"/>
              <a:t>OBJECTIVE</a:t>
            </a:r>
            <a:r>
              <a:rPr lang="en-US" dirty="0" smtClean="0"/>
              <a:t>:</a:t>
            </a:r>
          </a:p>
          <a:p>
            <a:pPr marL="0" indent="0">
              <a:buNone/>
            </a:pPr>
            <a:r>
              <a:rPr lang="en-US" dirty="0" smtClean="0"/>
              <a:t>To elucidate the effects of Covid-19 forced lock down on Zooplankton community: absolute and relative abundance and fractions of functional feeding groups. </a:t>
            </a:r>
          </a:p>
          <a:p>
            <a:pPr marL="0" indent="0">
              <a:buNone/>
            </a:pPr>
            <a:endParaRPr lang="en-US" dirty="0" smtClean="0"/>
          </a:p>
          <a:p>
            <a:pPr marL="0" indent="0">
              <a:buNone/>
            </a:pPr>
            <a:endParaRPr lang="en-US" dirty="0"/>
          </a:p>
          <a:p>
            <a:pPr marL="0" indent="0">
              <a:buNone/>
            </a:pPr>
            <a:r>
              <a:rPr lang="en-US" sz="2400" b="1" dirty="0" smtClean="0">
                <a:solidFill>
                  <a:srgbClr val="C00000"/>
                </a:solidFill>
              </a:rPr>
              <a:t>Comparison of data recorded during the current lock down with data recorded during 2018 and 2019 in our time series study as part of our DBT sponsored project (</a:t>
            </a:r>
            <a:r>
              <a:rPr lang="en-IN" sz="2400" b="1" dirty="0" smtClean="0">
                <a:solidFill>
                  <a:srgbClr val="C00000"/>
                </a:solidFill>
              </a:rPr>
              <a:t>BT/PR20543/BCE/8/1398/2016)</a:t>
            </a:r>
            <a:endParaRPr lang="en-IN" sz="2400" b="1" dirty="0">
              <a:solidFill>
                <a:srgbClr val="C00000"/>
              </a:solidFill>
            </a:endParaRPr>
          </a:p>
          <a:p>
            <a:pPr marL="0" indent="0">
              <a:buNone/>
            </a:pPr>
            <a:r>
              <a:rPr lang="en-US" dirty="0" smtClean="0"/>
              <a:t>   </a:t>
            </a:r>
            <a:endParaRPr lang="en-IN" dirty="0"/>
          </a:p>
        </p:txBody>
      </p:sp>
    </p:spTree>
    <p:extLst>
      <p:ext uri="{BB962C8B-B14F-4D97-AF65-F5344CB8AC3E}">
        <p14:creationId xmlns:p14="http://schemas.microsoft.com/office/powerpoint/2010/main" xmlns="" val="2787313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dirty="0" smtClean="0"/>
              <a:t>Monthly zooplankton samples were collected at both the sampling sites using 53 µm mesh size plankton net since January  2018 by filtering 45-50L of river water.</a:t>
            </a:r>
          </a:p>
          <a:p>
            <a:r>
              <a:rPr lang="en-US" dirty="0" smtClean="0"/>
              <a:t>Zooplankton were immediately fixed in 4% buffered formalin. </a:t>
            </a:r>
          </a:p>
          <a:p>
            <a:r>
              <a:rPr lang="en-US" dirty="0" smtClean="0"/>
              <a:t>Zooplankton were identified to the lowest possible </a:t>
            </a:r>
            <a:r>
              <a:rPr lang="en-US" dirty="0" err="1" smtClean="0"/>
              <a:t>taxa</a:t>
            </a:r>
            <a:r>
              <a:rPr lang="en-US" dirty="0" smtClean="0"/>
              <a:t> and segregated on the basis of taxonomic and functional feeding groups.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368</TotalTime>
  <Words>849</Words>
  <Application>Microsoft Office PowerPoint</Application>
  <PresentationFormat>On-screen Show (4:3)</PresentationFormat>
  <Paragraphs>135</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Covid-19 driven nationwide lockdown affects zooplankton community structure in River Ganga at Patna</vt:lpstr>
      <vt:lpstr>Graphical Abstract </vt:lpstr>
      <vt:lpstr>Introduction</vt:lpstr>
      <vt:lpstr>Slide 4</vt:lpstr>
      <vt:lpstr>Slide 5</vt:lpstr>
      <vt:lpstr>Slide 6</vt:lpstr>
      <vt:lpstr>Objectives </vt:lpstr>
      <vt:lpstr>To elicit the impact of the current lock down - we compared zooplankton abundance, diversity and community structure of zooplankton</vt:lpstr>
      <vt:lpstr>Methods</vt:lpstr>
      <vt:lpstr>Water samples:</vt:lpstr>
      <vt:lpstr>Study Area</vt:lpstr>
      <vt:lpstr>Results</vt:lpstr>
      <vt:lpstr>Slide 13</vt:lpstr>
      <vt:lpstr>Slide 14</vt:lpstr>
      <vt:lpstr>Zooplanktonic diversity</vt:lpstr>
      <vt:lpstr>Bottom up Effect</vt:lpstr>
      <vt:lpstr>Zooplankton Abundance at Anta Ghat</vt:lpstr>
      <vt:lpstr>Species richness</vt:lpstr>
      <vt:lpstr>Zooplankton Abundance</vt:lpstr>
      <vt:lpstr>Species richness</vt:lpstr>
      <vt:lpstr>Slide 21</vt:lpstr>
      <vt:lpstr>Acknowledgements:</vt:lpstr>
      <vt:lpstr>References</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Nighat</dc:creator>
  <cp:lastModifiedBy>USER</cp:lastModifiedBy>
  <cp:revision>42</cp:revision>
  <dcterms:created xsi:type="dcterms:W3CDTF">2006-08-16T00:00:00Z</dcterms:created>
  <dcterms:modified xsi:type="dcterms:W3CDTF">2020-08-24T10:41:58Z</dcterms:modified>
</cp:coreProperties>
</file>